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1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1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notesSlides/notesSlide1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notesSlides/notesSlide1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notesSlides/notesSlide15.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8.xml" ContentType="application/vnd.openxmlformats-officedocument.themeOverride+xml"/>
  <Override PartName="/ppt/notesSlides/notesSlide16.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9.xml" ContentType="application/vnd.openxmlformats-officedocument.themeOverride+xml"/>
  <Override PartName="/ppt/notesSlides/notesSlide17.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0.xml" ContentType="application/vnd.openxmlformats-officedocument.themeOverride+xml"/>
  <Override PartName="/ppt/notesSlides/notesSlide18.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11.xml" ContentType="application/vnd.openxmlformats-officedocument.themeOverr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7102475" cy="10234613"/>
  <p:embeddedFontLst>
    <p:embeddedFont>
      <p:font typeface="Amiri" panose="020B0604020202020204" charset="-78"/>
      <p:regular r:id="rId24"/>
      <p:bold r:id="rId25"/>
      <p:italic r:id="rId26"/>
      <p:boldItalic r:id="rId27"/>
    </p:embeddedFont>
    <p:embeddedFont>
      <p:font typeface="Noto Sans Symbols" pitchFamily="2" charset="0"/>
      <p:regular r:id="rId28"/>
      <p:bold r:id="rId29"/>
    </p:embeddedFont>
    <p:embeddedFont>
      <p:font typeface="Sakkal Majalla" panose="02000000000000000000" pitchFamily="2" charset="-78"/>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iLfKFLNbB4M3pc3L7aFO9EiIUx/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94660"/>
  </p:normalViewPr>
  <p:slideViewPr>
    <p:cSldViewPr snapToGrid="0">
      <p:cViewPr varScale="1">
        <p:scale>
          <a:sx n="82" d="100"/>
          <a:sy n="82" d="100"/>
        </p:scale>
        <p:origin x="701"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1.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0.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0.05</c:v>
                </c:pt>
                <c:pt idx="1">
                  <c:v>0.95</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0.05</c:v>
                </c:pt>
                <c:pt idx="1">
                  <c:v>0.95</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
        <p:cNvGrpSpPr/>
        <p:nvPr/>
      </p:nvGrpSpPr>
      <p:grpSpPr>
        <a:xfrm>
          <a:off x="0" y="0"/>
          <a:ext cx="0" cy="0"/>
          <a:chOff x="0" y="0"/>
          <a:chExt cx="0" cy="0"/>
        </a:xfrm>
      </p:grpSpPr>
      <p:sp>
        <p:nvSpPr>
          <p:cNvPr id="39" name="Google Shape;39;p21:notes"/>
          <p:cNvSpPr txBox="1">
            <a:spLocks noGrp="1"/>
          </p:cNvSpPr>
          <p:nvPr>
            <p:ph type="body" idx="1"/>
          </p:nvPr>
        </p:nvSpPr>
        <p:spPr>
          <a:xfrm>
            <a:off x="710248" y="4861441"/>
            <a:ext cx="5681980" cy="4605576"/>
          </a:xfrm>
          <a:prstGeom prst="rect">
            <a:avLst/>
          </a:prstGeom>
        </p:spPr>
        <p:txBody>
          <a:bodyPr spcFirstLastPara="1" wrap="square" lIns="99050" tIns="99050" rIns="99050" bIns="99050" anchor="t" anchorCtr="0">
            <a:noAutofit/>
          </a:bodyPr>
          <a:lstStyle/>
          <a:p>
            <a:pPr marL="0" lvl="0" indent="0" algn="l" rtl="0">
              <a:spcBef>
                <a:spcPts val="0"/>
              </a:spcBef>
              <a:spcAft>
                <a:spcPts val="0"/>
              </a:spcAft>
              <a:buNone/>
            </a:pPr>
            <a:endParaRPr/>
          </a:p>
        </p:txBody>
      </p:sp>
      <p:sp>
        <p:nvSpPr>
          <p:cNvPr id="40" name="Google Shape;40;p21: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8: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91" name="Google Shape;191;p28: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29: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214" name="Google Shape;214;p29: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30: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237" name="Google Shape;237;p30: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31: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260" name="Google Shape;260;p31: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32: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283" name="Google Shape;283;p32: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33: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06" name="Google Shape;306;p33: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34: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29" name="Google Shape;329;p34: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35: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52" name="Google Shape;352;p35: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36: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75" name="Google Shape;375;p36: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12: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98" name="Google Shape;398;p12: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2: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59" name="Google Shape;59;p22: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37: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413" name="Google Shape;413;p37: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13: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422" name="Google Shape;422;p13: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23: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69" name="Google Shape;69;p23: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92" name="Google Shape;92;p2: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4: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05" name="Google Shape;105;p24: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25: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15" name="Google Shape;115;p25: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40" name="Google Shape;140;p3: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26: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45" name="Google Shape;145;p26: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27: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68" name="Google Shape;168;p27: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عنوان ومحتوى">
  <p:cSld name="عنوان ومحتوى">
    <p:spTree>
      <p:nvGrpSpPr>
        <p:cNvPr id="1" name="Shape 14"/>
        <p:cNvGrpSpPr/>
        <p:nvPr/>
      </p:nvGrpSpPr>
      <p:grpSpPr>
        <a:xfrm>
          <a:off x="0" y="0"/>
          <a:ext cx="0" cy="0"/>
          <a:chOff x="0" y="0"/>
          <a:chExt cx="0" cy="0"/>
        </a:xfrm>
      </p:grpSpPr>
      <p:sp>
        <p:nvSpPr>
          <p:cNvPr id="15" name="Google Shape;15;p1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1pPr>
            <a:lvl2pPr marL="0" marR="0" lvl="1"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2pPr>
            <a:lvl3pPr marL="0" marR="0" lvl="2"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3pPr>
            <a:lvl4pPr marL="0" marR="0" lvl="3"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4pPr>
            <a:lvl5pPr marL="0" marR="0" lvl="4"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5pPr>
            <a:lvl6pPr marL="0" marR="0" lvl="5"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6pPr>
            <a:lvl7pPr marL="0" marR="0" lvl="6"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7pPr>
            <a:lvl8pPr marL="0" marR="0" lvl="7"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8pPr>
            <a:lvl9pPr marL="0" marR="0" lvl="8"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9pPr>
          </a:lstStyle>
          <a:p>
            <a:pPr marL="0" lvl="0" indent="0" algn="l" rtl="1">
              <a:spcBef>
                <a:spcPts val="0"/>
              </a:spcBef>
              <a:spcAft>
                <a:spcPts val="0"/>
              </a:spcAft>
              <a:buNone/>
            </a:pPr>
            <a:fld id="{00000000-1234-1234-1234-123412341234}" type="slidenum">
              <a:rPr lang="ar-SA"/>
              <a:t>‹#›</a:t>
            </a:fld>
            <a:endParaRPr/>
          </a:p>
        </p:txBody>
      </p:sp>
      <p:sp>
        <p:nvSpPr>
          <p:cNvPr id="16" name="Google Shape;16;p16"/>
          <p:cNvSpPr/>
          <p:nvPr/>
        </p:nvSpPr>
        <p:spPr>
          <a:xfrm>
            <a:off x="317502" y="276180"/>
            <a:ext cx="1014567" cy="77107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Google Shape;17;p16"/>
          <p:cNvPicPr preferRelativeResize="0"/>
          <p:nvPr/>
        </p:nvPicPr>
        <p:blipFill rotWithShape="1">
          <a:blip r:embed="rId2">
            <a:alphaModFix/>
          </a:blip>
          <a:srcRect/>
          <a:stretch/>
        </p:blipFill>
        <p:spPr>
          <a:xfrm>
            <a:off x="4419600" y="6600265"/>
            <a:ext cx="7772400" cy="2667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1_عنوان ومحتوى">
  <p:cSld name="1_عنوان ومحتوى">
    <p:spTree>
      <p:nvGrpSpPr>
        <p:cNvPr id="1" name="Shape 18"/>
        <p:cNvGrpSpPr/>
        <p:nvPr/>
      </p:nvGrpSpPr>
      <p:grpSpPr>
        <a:xfrm>
          <a:off x="0" y="0"/>
          <a:ext cx="0" cy="0"/>
          <a:chOff x="0" y="0"/>
          <a:chExt cx="0" cy="0"/>
        </a:xfrm>
      </p:grpSpPr>
      <p:sp>
        <p:nvSpPr>
          <p:cNvPr id="19" name="Google Shape;19;p17"/>
          <p:cNvSpPr/>
          <p:nvPr/>
        </p:nvSpPr>
        <p:spPr>
          <a:xfrm>
            <a:off x="317502" y="276180"/>
            <a:ext cx="1014567" cy="77107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 name="Google Shape;20;p17"/>
          <p:cNvPicPr preferRelativeResize="0"/>
          <p:nvPr/>
        </p:nvPicPr>
        <p:blipFill rotWithShape="1">
          <a:blip r:embed="rId2">
            <a:alphaModFix/>
          </a:blip>
          <a:srcRect/>
          <a:stretch/>
        </p:blipFill>
        <p:spPr>
          <a:xfrm>
            <a:off x="0" y="6600265"/>
            <a:ext cx="7772400" cy="266700"/>
          </a:xfrm>
          <a:prstGeom prst="rect">
            <a:avLst/>
          </a:prstGeom>
          <a:noFill/>
          <a:ln>
            <a:noFill/>
          </a:ln>
        </p:spPr>
      </p:pic>
      <p:pic>
        <p:nvPicPr>
          <p:cNvPr id="21" name="Google Shape;21;p17"/>
          <p:cNvPicPr preferRelativeResize="0"/>
          <p:nvPr/>
        </p:nvPicPr>
        <p:blipFill rotWithShape="1">
          <a:blip r:embed="rId3">
            <a:alphaModFix/>
          </a:blip>
          <a:srcRect/>
          <a:stretch/>
        </p:blipFill>
        <p:spPr>
          <a:xfrm>
            <a:off x="2511653" y="1"/>
            <a:ext cx="9693410" cy="6858000"/>
          </a:xfrm>
          <a:prstGeom prst="rect">
            <a:avLst/>
          </a:prstGeom>
          <a:noFill/>
          <a:ln>
            <a:noFill/>
          </a:ln>
        </p:spPr>
      </p:pic>
      <p:sp>
        <p:nvSpPr>
          <p:cNvPr id="22" name="Google Shape;22;p17"/>
          <p:cNvSpPr/>
          <p:nvPr/>
        </p:nvSpPr>
        <p:spPr>
          <a:xfrm>
            <a:off x="6268040" y="3021202"/>
            <a:ext cx="679124" cy="1044557"/>
          </a:xfrm>
          <a:custGeom>
            <a:avLst/>
            <a:gdLst/>
            <a:ahLst/>
            <a:cxnLst/>
            <a:rect l="l" t="t" r="r" b="b"/>
            <a:pathLst>
              <a:path w="925195" h="1423035" extrusionOk="0">
                <a:moveTo>
                  <a:pt x="711298" y="0"/>
                </a:moveTo>
                <a:lnTo>
                  <a:pt x="0" y="711298"/>
                </a:lnTo>
                <a:lnTo>
                  <a:pt x="711298" y="1422581"/>
                </a:lnTo>
                <a:lnTo>
                  <a:pt x="924994" y="1208874"/>
                </a:lnTo>
                <a:lnTo>
                  <a:pt x="427418" y="711298"/>
                </a:lnTo>
                <a:lnTo>
                  <a:pt x="924994" y="213721"/>
                </a:lnTo>
                <a:lnTo>
                  <a:pt x="711298" y="0"/>
                </a:lnTo>
                <a:close/>
              </a:path>
            </a:pathLst>
          </a:custGeom>
          <a:solidFill>
            <a:srgbClr val="0CA868"/>
          </a:solidFill>
          <a:ln>
            <a:noFill/>
          </a:ln>
        </p:spPr>
        <p:txBody>
          <a:bodyPr spcFirstLastPara="1" wrap="square" lIns="0" tIns="0" rIns="0" bIns="0" anchor="t" anchorCtr="0">
            <a:noAutofit/>
          </a:bodyPr>
          <a:lstStyle/>
          <a:p>
            <a:pPr marL="0" marR="0" lvl="0" indent="0" algn="r" rtl="1">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sp>
        <p:nvSpPr>
          <p:cNvPr id="23" name="Google Shape;23;p17"/>
          <p:cNvSpPr/>
          <p:nvPr/>
        </p:nvSpPr>
        <p:spPr>
          <a:xfrm>
            <a:off x="5823965" y="3021202"/>
            <a:ext cx="679124" cy="1044557"/>
          </a:xfrm>
          <a:custGeom>
            <a:avLst/>
            <a:gdLst/>
            <a:ahLst/>
            <a:cxnLst/>
            <a:rect l="l" t="t" r="r" b="b"/>
            <a:pathLst>
              <a:path w="925195" h="1423035" extrusionOk="0">
                <a:moveTo>
                  <a:pt x="711298" y="0"/>
                </a:moveTo>
                <a:lnTo>
                  <a:pt x="0" y="711298"/>
                </a:lnTo>
                <a:lnTo>
                  <a:pt x="711298" y="1422581"/>
                </a:lnTo>
                <a:lnTo>
                  <a:pt x="924994" y="1208874"/>
                </a:lnTo>
                <a:lnTo>
                  <a:pt x="427418" y="711298"/>
                </a:lnTo>
                <a:lnTo>
                  <a:pt x="924994" y="213721"/>
                </a:lnTo>
                <a:lnTo>
                  <a:pt x="711298" y="0"/>
                </a:lnTo>
                <a:close/>
              </a:path>
            </a:pathLst>
          </a:custGeom>
          <a:solidFill>
            <a:srgbClr val="00384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cxnSp>
        <p:nvCxnSpPr>
          <p:cNvPr id="24" name="Google Shape;24;p17"/>
          <p:cNvCxnSpPr/>
          <p:nvPr/>
        </p:nvCxnSpPr>
        <p:spPr>
          <a:xfrm rot="10800000">
            <a:off x="-31683" y="3568404"/>
            <a:ext cx="4797647" cy="0"/>
          </a:xfrm>
          <a:prstGeom prst="straightConnector1">
            <a:avLst/>
          </a:prstGeom>
          <a:noFill/>
          <a:ln w="50800" cap="flat" cmpd="sng">
            <a:solidFill>
              <a:srgbClr val="0CA868"/>
            </a:solidFill>
            <a:prstDash val="solid"/>
            <a:miter lim="800000"/>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تخطيط مخصص">
  <p:cSld name="تخطيط مخصص">
    <p:spTree>
      <p:nvGrpSpPr>
        <p:cNvPr id="1" name="Shape 25"/>
        <p:cNvGrpSpPr/>
        <p:nvPr/>
      </p:nvGrpSpPr>
      <p:grpSpPr>
        <a:xfrm>
          <a:off x="0" y="0"/>
          <a:ext cx="0" cy="0"/>
          <a:chOff x="0" y="0"/>
          <a:chExt cx="0" cy="0"/>
        </a:xfrm>
      </p:grpSpPr>
      <p:sp>
        <p:nvSpPr>
          <p:cNvPr id="26" name="Google Shape;26;p19"/>
          <p:cNvSpPr/>
          <p:nvPr/>
        </p:nvSpPr>
        <p:spPr>
          <a:xfrm>
            <a:off x="-13648" y="-13648"/>
            <a:ext cx="12205648" cy="6884732"/>
          </a:xfrm>
          <a:prstGeom prst="rect">
            <a:avLst/>
          </a:prstGeom>
          <a:solidFill>
            <a:srgbClr val="003845"/>
          </a:solidFill>
          <a:ln w="12700" cap="flat" cmpd="sng">
            <a:solidFill>
              <a:srgbClr val="05462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7" name="Google Shape;27;p19"/>
          <p:cNvSpPr/>
          <p:nvPr/>
        </p:nvSpPr>
        <p:spPr>
          <a:xfrm>
            <a:off x="344302" y="341045"/>
            <a:ext cx="1324686" cy="100676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 name="Google Shape;28;p19"/>
          <p:cNvPicPr preferRelativeResize="0"/>
          <p:nvPr/>
        </p:nvPicPr>
        <p:blipFill rotWithShape="1">
          <a:blip r:embed="rId2">
            <a:alphaModFix/>
          </a:blip>
          <a:srcRect/>
          <a:stretch/>
        </p:blipFill>
        <p:spPr>
          <a:xfrm>
            <a:off x="0" y="6600265"/>
            <a:ext cx="7772400" cy="2667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2_عنوان ومحتوى">
  <p:cSld name="2_عنوان ومحتوى">
    <p:spTree>
      <p:nvGrpSpPr>
        <p:cNvPr id="1" name="Shape 29"/>
        <p:cNvGrpSpPr/>
        <p:nvPr/>
      </p:nvGrpSpPr>
      <p:grpSpPr>
        <a:xfrm>
          <a:off x="0" y="0"/>
          <a:ext cx="0" cy="0"/>
          <a:chOff x="0" y="0"/>
          <a:chExt cx="0" cy="0"/>
        </a:xfrm>
      </p:grpSpPr>
      <p:sp>
        <p:nvSpPr>
          <p:cNvPr id="30" name="Google Shape;30;p20"/>
          <p:cNvSpPr/>
          <p:nvPr/>
        </p:nvSpPr>
        <p:spPr>
          <a:xfrm>
            <a:off x="317502" y="276180"/>
            <a:ext cx="1014567" cy="77107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 name="Google Shape;31;p20"/>
          <p:cNvPicPr preferRelativeResize="0"/>
          <p:nvPr/>
        </p:nvPicPr>
        <p:blipFill rotWithShape="1">
          <a:blip r:embed="rId2">
            <a:alphaModFix/>
          </a:blip>
          <a:srcRect/>
          <a:stretch/>
        </p:blipFill>
        <p:spPr>
          <a:xfrm>
            <a:off x="0" y="6600265"/>
            <a:ext cx="7772400" cy="266700"/>
          </a:xfrm>
          <a:prstGeom prst="rect">
            <a:avLst/>
          </a:prstGeom>
          <a:noFill/>
          <a:ln>
            <a:noFill/>
          </a:ln>
        </p:spPr>
      </p:pic>
      <p:sp>
        <p:nvSpPr>
          <p:cNvPr id="32" name="Google Shape;32;p20"/>
          <p:cNvSpPr/>
          <p:nvPr/>
        </p:nvSpPr>
        <p:spPr>
          <a:xfrm>
            <a:off x="6717774" y="3021202"/>
            <a:ext cx="679124" cy="1044557"/>
          </a:xfrm>
          <a:custGeom>
            <a:avLst/>
            <a:gdLst/>
            <a:ahLst/>
            <a:cxnLst/>
            <a:rect l="l" t="t" r="r" b="b"/>
            <a:pathLst>
              <a:path w="925195" h="1423035" extrusionOk="0">
                <a:moveTo>
                  <a:pt x="711298" y="0"/>
                </a:moveTo>
                <a:lnTo>
                  <a:pt x="0" y="711298"/>
                </a:lnTo>
                <a:lnTo>
                  <a:pt x="711298" y="1422581"/>
                </a:lnTo>
                <a:lnTo>
                  <a:pt x="924994" y="1208874"/>
                </a:lnTo>
                <a:lnTo>
                  <a:pt x="427418" y="711298"/>
                </a:lnTo>
                <a:lnTo>
                  <a:pt x="924994" y="213721"/>
                </a:lnTo>
                <a:lnTo>
                  <a:pt x="711298" y="0"/>
                </a:lnTo>
                <a:close/>
              </a:path>
            </a:pathLst>
          </a:custGeom>
          <a:solidFill>
            <a:srgbClr val="0CA868"/>
          </a:solidFill>
          <a:ln>
            <a:noFill/>
          </a:ln>
        </p:spPr>
        <p:txBody>
          <a:bodyPr spcFirstLastPara="1" wrap="square" lIns="0" tIns="0" rIns="0" bIns="0" anchor="t" anchorCtr="0">
            <a:noAutofit/>
          </a:bodyPr>
          <a:lstStyle/>
          <a:p>
            <a:pPr marL="0" marR="0" lvl="0" indent="0" algn="r" rtl="1">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sp>
        <p:nvSpPr>
          <p:cNvPr id="33" name="Google Shape;33;p20"/>
          <p:cNvSpPr/>
          <p:nvPr/>
        </p:nvSpPr>
        <p:spPr>
          <a:xfrm>
            <a:off x="6273699" y="3021202"/>
            <a:ext cx="679124" cy="1044557"/>
          </a:xfrm>
          <a:custGeom>
            <a:avLst/>
            <a:gdLst/>
            <a:ahLst/>
            <a:cxnLst/>
            <a:rect l="l" t="t" r="r" b="b"/>
            <a:pathLst>
              <a:path w="925195" h="1423035" extrusionOk="0">
                <a:moveTo>
                  <a:pt x="711298" y="0"/>
                </a:moveTo>
                <a:lnTo>
                  <a:pt x="0" y="711298"/>
                </a:lnTo>
                <a:lnTo>
                  <a:pt x="711298" y="1422581"/>
                </a:lnTo>
                <a:lnTo>
                  <a:pt x="924994" y="1208874"/>
                </a:lnTo>
                <a:lnTo>
                  <a:pt x="427418" y="711298"/>
                </a:lnTo>
                <a:lnTo>
                  <a:pt x="924994" y="213721"/>
                </a:lnTo>
                <a:lnTo>
                  <a:pt x="711298" y="0"/>
                </a:lnTo>
                <a:close/>
              </a:path>
            </a:pathLst>
          </a:custGeom>
          <a:solidFill>
            <a:srgbClr val="003845"/>
          </a:solidFill>
          <a:ln>
            <a:noFill/>
          </a:ln>
        </p:spPr>
        <p:txBody>
          <a:bodyPr spcFirstLastPara="1" wrap="square" lIns="0" tIns="0" rIns="0" bIns="0" anchor="t" anchorCtr="0">
            <a:noAutofit/>
          </a:bodyPr>
          <a:lstStyle/>
          <a:p>
            <a:pPr marL="0" marR="0" lvl="0" indent="0" algn="r" rtl="1">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grpSp>
        <p:nvGrpSpPr>
          <p:cNvPr id="34" name="Google Shape;34;p20"/>
          <p:cNvGrpSpPr/>
          <p:nvPr/>
        </p:nvGrpSpPr>
        <p:grpSpPr>
          <a:xfrm>
            <a:off x="7981995" y="-9239"/>
            <a:ext cx="4243961" cy="6884733"/>
            <a:chOff x="7981995" y="-9239"/>
            <a:chExt cx="4243961" cy="6884733"/>
          </a:xfrm>
        </p:grpSpPr>
        <p:pic>
          <p:nvPicPr>
            <p:cNvPr id="35" name="Google Shape;35;p20"/>
            <p:cNvPicPr preferRelativeResize="0"/>
            <p:nvPr/>
          </p:nvPicPr>
          <p:blipFill rotWithShape="1">
            <a:blip r:embed="rId3">
              <a:alphaModFix amt="18000"/>
            </a:blip>
            <a:srcRect/>
            <a:stretch/>
          </p:blipFill>
          <p:spPr>
            <a:xfrm>
              <a:off x="7981995" y="-9239"/>
              <a:ext cx="4243961" cy="6875973"/>
            </a:xfrm>
            <a:prstGeom prst="rect">
              <a:avLst/>
            </a:prstGeom>
            <a:noFill/>
            <a:ln>
              <a:noFill/>
            </a:ln>
          </p:spPr>
        </p:pic>
        <p:sp>
          <p:nvSpPr>
            <p:cNvPr id="36" name="Google Shape;36;p20"/>
            <p:cNvSpPr/>
            <p:nvPr/>
          </p:nvSpPr>
          <p:spPr>
            <a:xfrm>
              <a:off x="7981996" y="0"/>
              <a:ext cx="4210004" cy="6875494"/>
            </a:xfrm>
            <a:custGeom>
              <a:avLst/>
              <a:gdLst/>
              <a:ahLst/>
              <a:cxnLst/>
              <a:rect l="l" t="t" r="r" b="b"/>
              <a:pathLst>
                <a:path w="7040880" h="11308715" extrusionOk="0">
                  <a:moveTo>
                    <a:pt x="7040676" y="0"/>
                  </a:moveTo>
                  <a:lnTo>
                    <a:pt x="0" y="0"/>
                  </a:lnTo>
                  <a:lnTo>
                    <a:pt x="0" y="11308395"/>
                  </a:lnTo>
                  <a:lnTo>
                    <a:pt x="7040676" y="11308395"/>
                  </a:lnTo>
                  <a:lnTo>
                    <a:pt x="7040676" y="0"/>
                  </a:lnTo>
                  <a:close/>
                </a:path>
              </a:pathLst>
            </a:custGeom>
            <a:solidFill>
              <a:srgbClr val="CDCDCD">
                <a:alpha val="25490"/>
              </a:srgbClr>
            </a:solidFill>
            <a:ln>
              <a:noFill/>
            </a:ln>
          </p:spPr>
          <p:txBody>
            <a:bodyPr spcFirstLastPara="1" wrap="square" lIns="0" tIns="0" rIns="0" bIns="0" anchor="t" anchorCtr="0">
              <a:noAutofit/>
            </a:bodyPr>
            <a:lstStyle/>
            <a:p>
              <a:pPr marL="0" marR="0" lvl="0" indent="0" algn="r" rtl="1">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grpSp>
      <p:cxnSp>
        <p:nvCxnSpPr>
          <p:cNvPr id="37" name="Google Shape;37;p20"/>
          <p:cNvCxnSpPr/>
          <p:nvPr/>
        </p:nvCxnSpPr>
        <p:spPr>
          <a:xfrm rot="10800000">
            <a:off x="-31683" y="3568404"/>
            <a:ext cx="4797647" cy="0"/>
          </a:xfrm>
          <a:prstGeom prst="straightConnector1">
            <a:avLst/>
          </a:prstGeom>
          <a:noFill/>
          <a:ln w="50800" cap="flat" cmpd="sng">
            <a:solidFill>
              <a:srgbClr val="0CA868"/>
            </a:solidFill>
            <a:prstDash val="solid"/>
            <a:miter lim="800000"/>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r" rtl="1">
              <a:lnSpc>
                <a:spcPct val="90000"/>
              </a:lnSpc>
              <a:spcBef>
                <a:spcPts val="0"/>
              </a:spcBef>
              <a:spcAft>
                <a:spcPts val="0"/>
              </a:spcAft>
              <a:buClr>
                <a:schemeClr val="dk1"/>
              </a:buClr>
              <a:buSzPts val="4400"/>
              <a:buFont typeface="Sakkal Majalla"/>
              <a:buNone/>
              <a:defRPr sz="4400" b="0" i="0" u="none" strike="noStrike" cap="none">
                <a:solidFill>
                  <a:schemeClr val="dk1"/>
                </a:solidFill>
                <a:latin typeface="Sakkal Majalla"/>
                <a:ea typeface="Sakkal Majalla"/>
                <a:cs typeface="Sakkal Majalla"/>
                <a:sym typeface="Sakkal Majall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r" rtl="1">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Sakkal Majalla"/>
                <a:ea typeface="Sakkal Majalla"/>
                <a:cs typeface="Sakkal Majalla"/>
                <a:sym typeface="Sakkal Majalla"/>
              </a:defRPr>
            </a:lvl1pPr>
            <a:lvl2pPr marL="914400" marR="0" lvl="1" indent="-381000" algn="r" rtl="1">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Sakkal Majalla"/>
                <a:ea typeface="Sakkal Majalla"/>
                <a:cs typeface="Sakkal Majalla"/>
                <a:sym typeface="Sakkal Majalla"/>
              </a:defRPr>
            </a:lvl2pPr>
            <a:lvl3pPr marL="1371600" marR="0" lvl="2" indent="-355600" algn="r" rtl="1">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Sakkal Majalla"/>
                <a:ea typeface="Sakkal Majalla"/>
                <a:cs typeface="Sakkal Majalla"/>
                <a:sym typeface="Sakkal Majalla"/>
              </a:defRPr>
            </a:lvl3pPr>
            <a:lvl4pPr marL="1828800" marR="0" lvl="3"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4pPr>
            <a:lvl5pPr marL="2286000" marR="0" lvl="4"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5pPr>
            <a:lvl6pPr marL="2743200" marR="0" lvl="5"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6pPr>
            <a:lvl7pPr marL="3200400" marR="0" lvl="6"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7pPr>
            <a:lvl8pPr marL="3657600" marR="0" lvl="7"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8pPr>
            <a:lvl9pPr marL="4114800" marR="0" lvl="8"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9pPr>
          </a:lstStyle>
          <a:p>
            <a:endParaRPr/>
          </a:p>
        </p:txBody>
      </p:sp>
      <p:sp>
        <p:nvSpPr>
          <p:cNvPr id="8" name="Google Shape;8;p1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1pPr>
            <a:lvl2pPr marL="0" marR="0" lvl="1"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2pPr>
            <a:lvl3pPr marL="0" marR="0" lvl="2"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3pPr>
            <a:lvl4pPr marL="0" marR="0" lvl="3"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4pPr>
            <a:lvl5pPr marL="0" marR="0" lvl="4"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5pPr>
            <a:lvl6pPr marL="0" marR="0" lvl="5"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6pPr>
            <a:lvl7pPr marL="0" marR="0" lvl="6"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7pPr>
            <a:lvl8pPr marL="0" marR="0" lvl="7"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8pPr>
            <a:lvl9pPr marL="0" marR="0" lvl="8"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9pPr>
          </a:lstStyle>
          <a:p>
            <a:pPr marL="0" lvl="0" indent="0" algn="l" rtl="1">
              <a:spcBef>
                <a:spcPts val="0"/>
              </a:spcBef>
              <a:spcAft>
                <a:spcPts val="0"/>
              </a:spcAft>
              <a:buNone/>
            </a:pPr>
            <a:fld id="{00000000-1234-1234-1234-123412341234}" type="slidenum">
              <a:rPr lang="ar-SA"/>
              <a:t>‹#›</a:t>
            </a:fld>
            <a:endParaRPr/>
          </a:p>
        </p:txBody>
      </p:sp>
      <p:pic>
        <p:nvPicPr>
          <p:cNvPr id="9" name="Google Shape;9;p14"/>
          <p:cNvPicPr preferRelativeResize="0"/>
          <p:nvPr/>
        </p:nvPicPr>
        <p:blipFill rotWithShape="1">
          <a:blip r:embed="rId6">
            <a:alphaModFix/>
          </a:blip>
          <a:srcRect/>
          <a:stretch/>
        </p:blipFill>
        <p:spPr>
          <a:xfrm>
            <a:off x="-13725" y="-15462"/>
            <a:ext cx="12214049" cy="6461981"/>
          </a:xfrm>
          <a:prstGeom prst="rect">
            <a:avLst/>
          </a:prstGeom>
          <a:noFill/>
          <a:ln>
            <a:noFill/>
          </a:ln>
        </p:spPr>
      </p:pic>
      <p:cxnSp>
        <p:nvCxnSpPr>
          <p:cNvPr id="10" name="Google Shape;10;p14"/>
          <p:cNvCxnSpPr/>
          <p:nvPr/>
        </p:nvCxnSpPr>
        <p:spPr>
          <a:xfrm>
            <a:off x="7178671" y="2893325"/>
            <a:ext cx="0" cy="1288888"/>
          </a:xfrm>
          <a:prstGeom prst="straightConnector1">
            <a:avLst/>
          </a:prstGeom>
          <a:noFill/>
          <a:ln w="34925" cap="flat" cmpd="sng">
            <a:solidFill>
              <a:srgbClr val="E5E5E5"/>
            </a:solidFill>
            <a:prstDash val="solid"/>
            <a:miter lim="800000"/>
            <a:headEnd type="none" w="sm" len="sm"/>
            <a:tailEnd type="none" w="sm" len="sm"/>
          </a:ln>
        </p:spPr>
      </p:cxnSp>
      <p:pic>
        <p:nvPicPr>
          <p:cNvPr id="11" name="Google Shape;11;p14"/>
          <p:cNvPicPr preferRelativeResize="0"/>
          <p:nvPr/>
        </p:nvPicPr>
        <p:blipFill rotWithShape="1">
          <a:blip r:embed="rId7">
            <a:alphaModFix/>
          </a:blip>
          <a:srcRect/>
          <a:stretch/>
        </p:blipFill>
        <p:spPr>
          <a:xfrm>
            <a:off x="-13725" y="-23813"/>
            <a:ext cx="5384800" cy="203200"/>
          </a:xfrm>
          <a:prstGeom prst="rect">
            <a:avLst/>
          </a:prstGeom>
          <a:noFill/>
          <a:ln>
            <a:noFill/>
          </a:ln>
        </p:spPr>
      </p:pic>
      <p:sp>
        <p:nvSpPr>
          <p:cNvPr id="12" name="Google Shape;12;p14"/>
          <p:cNvSpPr/>
          <p:nvPr/>
        </p:nvSpPr>
        <p:spPr>
          <a:xfrm>
            <a:off x="7429817" y="2886179"/>
            <a:ext cx="1694253" cy="1287632"/>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14"/>
          <p:cNvPicPr preferRelativeResize="0"/>
          <p:nvPr/>
        </p:nvPicPr>
        <p:blipFill rotWithShape="1">
          <a:blip r:embed="rId8">
            <a:alphaModFix/>
          </a:blip>
          <a:srcRect/>
          <a:stretch/>
        </p:blipFill>
        <p:spPr>
          <a:xfrm>
            <a:off x="0" y="6600265"/>
            <a:ext cx="7772400" cy="2667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17.xml"/><Relationship Id="rId3" Type="http://schemas.openxmlformats.org/officeDocument/2006/relationships/image" Target="../media/image16.png"/><Relationship Id="rId7" Type="http://schemas.openxmlformats.org/officeDocument/2006/relationships/slide" Target="slide10.xml"/><Relationship Id="rId12" Type="http://schemas.openxmlformats.org/officeDocument/2006/relationships/slide" Target="slide16.xml"/><Relationship Id="rId2" Type="http://schemas.openxmlformats.org/officeDocument/2006/relationships/notesSlide" Target="../notesSlides/notesSlide3.xml"/><Relationship Id="rId16" Type="http://schemas.openxmlformats.org/officeDocument/2006/relationships/slide" Target="slide19.xml"/><Relationship Id="rId1" Type="http://schemas.openxmlformats.org/officeDocument/2006/relationships/slideLayout" Target="../slideLayouts/slideLayout1.xml"/><Relationship Id="rId6" Type="http://schemas.openxmlformats.org/officeDocument/2006/relationships/slide" Target="slide9.xml"/><Relationship Id="rId11" Type="http://schemas.openxmlformats.org/officeDocument/2006/relationships/slide" Target="slide15.xml"/><Relationship Id="rId5" Type="http://schemas.openxmlformats.org/officeDocument/2006/relationships/slide" Target="slide8.xml"/><Relationship Id="rId15" Type="http://schemas.openxmlformats.org/officeDocument/2006/relationships/slide" Target="slide13.xml"/><Relationship Id="rId10" Type="http://schemas.openxmlformats.org/officeDocument/2006/relationships/slide" Target="slide14.xml"/><Relationship Id="rId4" Type="http://schemas.openxmlformats.org/officeDocument/2006/relationships/slide" Target="slide6.xml"/><Relationship Id="rId9" Type="http://schemas.openxmlformats.org/officeDocument/2006/relationships/slide" Target="slide12.xml"/><Relationship Id="rId14" Type="http://schemas.openxmlformats.org/officeDocument/2006/relationships/slide" Target="slide18.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
        <p:cNvGrpSpPr/>
        <p:nvPr/>
      </p:nvGrpSpPr>
      <p:grpSpPr>
        <a:xfrm>
          <a:off x="0" y="0"/>
          <a:ext cx="0" cy="0"/>
          <a:chOff x="0" y="0"/>
          <a:chExt cx="0" cy="0"/>
        </a:xfrm>
      </p:grpSpPr>
      <p:sp>
        <p:nvSpPr>
          <p:cNvPr id="42" name="Google Shape;42;p21"/>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lvl="0" indent="0" algn="l" rtl="1">
              <a:lnSpc>
                <a:spcPct val="100000"/>
              </a:lnSpc>
              <a:spcBef>
                <a:spcPts val="0"/>
              </a:spcBef>
              <a:spcAft>
                <a:spcPts val="0"/>
              </a:spcAft>
              <a:buSzPts val="1200"/>
              <a:buNone/>
            </a:pPr>
            <a:fld id="{00000000-1234-1234-1234-123412341234}" type="slidenum">
              <a:rPr lang="ar-SA"/>
              <a:t>1</a:t>
            </a:fld>
            <a:endParaRPr/>
          </a:p>
        </p:txBody>
      </p:sp>
      <p:grpSp>
        <p:nvGrpSpPr>
          <p:cNvPr id="43" name="Google Shape;43;p21"/>
          <p:cNvGrpSpPr/>
          <p:nvPr/>
        </p:nvGrpSpPr>
        <p:grpSpPr>
          <a:xfrm>
            <a:off x="0" y="0"/>
            <a:ext cx="12192000" cy="6858000"/>
            <a:chOff x="0" y="0"/>
            <a:chExt cx="12192000" cy="6858000"/>
          </a:xfrm>
        </p:grpSpPr>
        <p:pic>
          <p:nvPicPr>
            <p:cNvPr id="44" name="Google Shape;44;p21"/>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45" name="Google Shape;45;p21"/>
            <p:cNvSpPr/>
            <p:nvPr/>
          </p:nvSpPr>
          <p:spPr>
            <a:xfrm>
              <a:off x="1828800" y="3810000"/>
              <a:ext cx="8693785" cy="1270"/>
            </a:xfrm>
            <a:custGeom>
              <a:avLst/>
              <a:gdLst/>
              <a:ahLst/>
              <a:cxnLst/>
              <a:rect l="l" t="t" r="r" b="b"/>
              <a:pathLst>
                <a:path w="8693785" h="120000" extrusionOk="0">
                  <a:moveTo>
                    <a:pt x="8693785" y="0"/>
                  </a:moveTo>
                  <a:lnTo>
                    <a:pt x="0" y="0"/>
                  </a:lnTo>
                </a:path>
              </a:pathLst>
            </a:cu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pic>
          <p:nvPicPr>
            <p:cNvPr id="46" name="Google Shape;46;p21"/>
            <p:cNvPicPr preferRelativeResize="0"/>
            <p:nvPr/>
          </p:nvPicPr>
          <p:blipFill rotWithShape="1">
            <a:blip r:embed="rId4">
              <a:alphaModFix/>
            </a:blip>
            <a:srcRect/>
            <a:stretch/>
          </p:blipFill>
          <p:spPr>
            <a:xfrm>
              <a:off x="5795771" y="4070604"/>
              <a:ext cx="1451609" cy="354330"/>
            </a:xfrm>
            <a:prstGeom prst="rect">
              <a:avLst/>
            </a:prstGeom>
            <a:noFill/>
            <a:ln>
              <a:noFill/>
            </a:ln>
          </p:spPr>
        </p:pic>
        <p:pic>
          <p:nvPicPr>
            <p:cNvPr id="47" name="Google Shape;47;p21"/>
            <p:cNvPicPr preferRelativeResize="0"/>
            <p:nvPr/>
          </p:nvPicPr>
          <p:blipFill rotWithShape="1">
            <a:blip r:embed="rId5">
              <a:alphaModFix/>
            </a:blip>
            <a:srcRect/>
            <a:stretch/>
          </p:blipFill>
          <p:spPr>
            <a:xfrm>
              <a:off x="5801614" y="4077208"/>
              <a:ext cx="1417574" cy="319913"/>
            </a:xfrm>
            <a:prstGeom prst="rect">
              <a:avLst/>
            </a:prstGeom>
            <a:noFill/>
            <a:ln>
              <a:noFill/>
            </a:ln>
          </p:spPr>
        </p:pic>
        <p:pic>
          <p:nvPicPr>
            <p:cNvPr id="48" name="Google Shape;48;p21"/>
            <p:cNvPicPr preferRelativeResize="0"/>
            <p:nvPr/>
          </p:nvPicPr>
          <p:blipFill rotWithShape="1">
            <a:blip r:embed="rId6">
              <a:alphaModFix/>
            </a:blip>
            <a:srcRect/>
            <a:stretch/>
          </p:blipFill>
          <p:spPr>
            <a:xfrm>
              <a:off x="5177028" y="4081260"/>
              <a:ext cx="581405" cy="224802"/>
            </a:xfrm>
            <a:prstGeom prst="rect">
              <a:avLst/>
            </a:prstGeom>
            <a:noFill/>
            <a:ln>
              <a:noFill/>
            </a:ln>
          </p:spPr>
        </p:pic>
        <p:pic>
          <p:nvPicPr>
            <p:cNvPr id="49" name="Google Shape;49;p21"/>
            <p:cNvPicPr preferRelativeResize="0"/>
            <p:nvPr/>
          </p:nvPicPr>
          <p:blipFill rotWithShape="1">
            <a:blip r:embed="rId7">
              <a:alphaModFix/>
            </a:blip>
            <a:srcRect/>
            <a:stretch/>
          </p:blipFill>
          <p:spPr>
            <a:xfrm>
              <a:off x="5184394" y="4088384"/>
              <a:ext cx="545845" cy="189484"/>
            </a:xfrm>
            <a:prstGeom prst="rect">
              <a:avLst/>
            </a:prstGeom>
            <a:noFill/>
            <a:ln>
              <a:noFill/>
            </a:ln>
          </p:spPr>
        </p:pic>
        <p:pic>
          <p:nvPicPr>
            <p:cNvPr id="50" name="Google Shape;50;p21"/>
            <p:cNvPicPr preferRelativeResize="0"/>
            <p:nvPr/>
          </p:nvPicPr>
          <p:blipFill rotWithShape="1">
            <a:blip r:embed="rId8">
              <a:alphaModFix/>
            </a:blip>
            <a:srcRect/>
            <a:stretch/>
          </p:blipFill>
          <p:spPr>
            <a:xfrm>
              <a:off x="4948428" y="4146830"/>
              <a:ext cx="200393" cy="168376"/>
            </a:xfrm>
            <a:prstGeom prst="rect">
              <a:avLst/>
            </a:prstGeom>
            <a:noFill/>
            <a:ln>
              <a:noFill/>
            </a:ln>
          </p:spPr>
        </p:pic>
        <p:pic>
          <p:nvPicPr>
            <p:cNvPr id="51" name="Google Shape;51;p21"/>
            <p:cNvPicPr preferRelativeResize="0"/>
            <p:nvPr/>
          </p:nvPicPr>
          <p:blipFill rotWithShape="1">
            <a:blip r:embed="rId9">
              <a:alphaModFix/>
            </a:blip>
            <a:srcRect/>
            <a:stretch/>
          </p:blipFill>
          <p:spPr>
            <a:xfrm>
              <a:off x="4955540" y="4153408"/>
              <a:ext cx="165160" cy="133985"/>
            </a:xfrm>
            <a:prstGeom prst="rect">
              <a:avLst/>
            </a:prstGeom>
            <a:noFill/>
            <a:ln>
              <a:noFill/>
            </a:ln>
          </p:spPr>
        </p:pic>
        <p:pic>
          <p:nvPicPr>
            <p:cNvPr id="52" name="Google Shape;52;p21"/>
            <p:cNvPicPr preferRelativeResize="0"/>
            <p:nvPr/>
          </p:nvPicPr>
          <p:blipFill rotWithShape="1">
            <a:blip r:embed="rId10">
              <a:alphaModFix/>
            </a:blip>
            <a:srcRect/>
            <a:stretch/>
          </p:blipFill>
          <p:spPr>
            <a:xfrm>
              <a:off x="685800" y="334010"/>
              <a:ext cx="1562100" cy="1283843"/>
            </a:xfrm>
            <a:prstGeom prst="rect">
              <a:avLst/>
            </a:prstGeom>
            <a:noFill/>
            <a:ln>
              <a:noFill/>
            </a:ln>
          </p:spPr>
        </p:pic>
      </p:grpSp>
      <p:sp>
        <p:nvSpPr>
          <p:cNvPr id="53" name="Google Shape;53;p21"/>
          <p:cNvSpPr txBox="1"/>
          <p:nvPr/>
        </p:nvSpPr>
        <p:spPr>
          <a:xfrm>
            <a:off x="3733801" y="161131"/>
            <a:ext cx="8229600" cy="1384954"/>
          </a:xfrm>
          <a:prstGeom prst="rect">
            <a:avLst/>
          </a:prstGeom>
          <a:noFill/>
          <a:ln>
            <a:noFill/>
          </a:ln>
        </p:spPr>
        <p:txBody>
          <a:bodyPr spcFirstLastPara="1" wrap="square" lIns="91425" tIns="45700" rIns="91425" bIns="45700" anchor="t" anchorCtr="0">
            <a:spAutoFit/>
          </a:bodyPr>
          <a:lstStyle/>
          <a:p>
            <a:pPr marL="0" marR="0" lvl="0" indent="0" algn="r" rtl="1">
              <a:lnSpc>
                <a:spcPct val="150000"/>
              </a:lnSpc>
              <a:spcBef>
                <a:spcPts val="0"/>
              </a:spcBef>
              <a:spcAft>
                <a:spcPts val="0"/>
              </a:spcAft>
              <a:buClr>
                <a:srgbClr val="F2F2F2"/>
              </a:buClr>
              <a:buSzPts val="2400"/>
              <a:buFont typeface="Sakkal Majalla"/>
              <a:buNone/>
            </a:pPr>
            <a:r>
              <a:rPr lang="ar-SA" sz="2800" b="0" i="0" u="none" strike="noStrike" cap="none">
                <a:solidFill>
                  <a:srgbClr val="F2F2F2"/>
                </a:solidFill>
                <a:latin typeface="Sakkal Majalla"/>
                <a:ea typeface="Sakkal Majalla"/>
                <a:cs typeface="Sakkal Majalla"/>
                <a:sym typeface="Sakkal Majalla"/>
              </a:rPr>
              <a:t>الإدارة العامة للتعليم بمنطقة مكة المكرمة</a:t>
            </a:r>
            <a:endParaRPr/>
          </a:p>
          <a:p>
            <a:pPr marL="0" marR="0" lvl="0" indent="0" algn="r" rtl="1">
              <a:lnSpc>
                <a:spcPct val="150000"/>
              </a:lnSpc>
              <a:spcBef>
                <a:spcPts val="0"/>
              </a:spcBef>
              <a:spcAft>
                <a:spcPts val="0"/>
              </a:spcAft>
              <a:buClr>
                <a:srgbClr val="F2F2F2"/>
              </a:buClr>
              <a:buSzPts val="2400"/>
              <a:buFont typeface="Sakkal Majalla"/>
              <a:buNone/>
            </a:pPr>
            <a:r>
              <a:rPr lang="ar-SA" sz="2800" b="0" i="0" u="none" strike="noStrike" cap="none">
                <a:solidFill>
                  <a:srgbClr val="F2F2F2"/>
                </a:solidFill>
                <a:latin typeface="Sakkal Majalla"/>
                <a:ea typeface="Sakkal Majalla"/>
                <a:cs typeface="Sakkal Majalla"/>
                <a:sym typeface="Sakkal Majalla"/>
              </a:rPr>
              <a:t>متوسطة المسور بن مخرمة وثانوية إن عقيل </a:t>
            </a:r>
            <a:endParaRPr sz="2800" b="0" i="0" u="none" strike="noStrike" cap="none">
              <a:solidFill>
                <a:srgbClr val="F2F2F2"/>
              </a:solidFill>
              <a:latin typeface="Sakkal Majalla"/>
              <a:ea typeface="Sakkal Majalla"/>
              <a:cs typeface="Sakkal Majalla"/>
              <a:sym typeface="Sakkal Majalla"/>
            </a:endParaRPr>
          </a:p>
        </p:txBody>
      </p:sp>
      <p:sp>
        <p:nvSpPr>
          <p:cNvPr id="54" name="Google Shape;54;p21"/>
          <p:cNvSpPr txBox="1"/>
          <p:nvPr/>
        </p:nvSpPr>
        <p:spPr>
          <a:xfrm>
            <a:off x="1749108" y="2820608"/>
            <a:ext cx="8693784" cy="83095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2F2F2"/>
              </a:buClr>
              <a:buSzPts val="4400"/>
              <a:buFont typeface="Sakkal Majalla"/>
              <a:buNone/>
            </a:pPr>
            <a:r>
              <a:rPr lang="ar-SA" sz="4800" b="1" i="0" u="none" strike="noStrike" cap="none">
                <a:solidFill>
                  <a:srgbClr val="F2F2F2"/>
                </a:solidFill>
                <a:latin typeface="Sakkal Majalla"/>
                <a:ea typeface="Sakkal Majalla"/>
                <a:cs typeface="Sakkal Majalla"/>
                <a:sym typeface="Sakkal Majalla"/>
              </a:rPr>
              <a:t>ملف إنجاز دورة الأداء الوظيفي للمعلمين</a:t>
            </a:r>
            <a:endParaRPr sz="4800" b="1" i="0" u="none" strike="noStrike" cap="none">
              <a:solidFill>
                <a:srgbClr val="000000"/>
              </a:solidFill>
              <a:latin typeface="Arial"/>
              <a:ea typeface="Arial"/>
              <a:cs typeface="Arial"/>
              <a:sym typeface="Arial"/>
            </a:endParaRPr>
          </a:p>
        </p:txBody>
      </p:sp>
      <p:sp>
        <p:nvSpPr>
          <p:cNvPr id="55" name="Google Shape;55;p21"/>
          <p:cNvSpPr txBox="1"/>
          <p:nvPr/>
        </p:nvSpPr>
        <p:spPr>
          <a:xfrm>
            <a:off x="6521575" y="6075185"/>
            <a:ext cx="5544479"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3600"/>
              <a:buFont typeface="Arial"/>
              <a:buNone/>
            </a:pPr>
            <a:r>
              <a:rPr lang="ar-SA" sz="3600" b="1" i="0" u="none" strike="noStrike" cap="none" dirty="0">
                <a:solidFill>
                  <a:schemeClr val="accent5"/>
                </a:solidFill>
                <a:latin typeface="Sakkal Majalla"/>
                <a:ea typeface="Sakkal Majalla"/>
                <a:cs typeface="Sakkal Majalla"/>
                <a:sym typeface="Sakkal Majalla"/>
              </a:rPr>
              <a:t>اسم المعلم : </a:t>
            </a:r>
            <a:r>
              <a:rPr lang="en-US" sz="3600" b="1" i="0" u="none" strike="noStrike" cap="none" dirty="0">
                <a:solidFill>
                  <a:schemeClr val="accent5"/>
                </a:solidFill>
                <a:latin typeface="Sakkal Majalla"/>
                <a:ea typeface="Sakkal Majalla"/>
                <a:cs typeface="Sakkal Majalla"/>
                <a:sym typeface="Sakkal Majalla"/>
              </a:rPr>
              <a:t> </a:t>
            </a:r>
            <a:r>
              <a:rPr lang="ar-SA" sz="3600" b="1" i="0" u="none" strike="noStrike" cap="none" dirty="0">
                <a:solidFill>
                  <a:schemeClr val="accent5"/>
                </a:solidFill>
                <a:latin typeface="Arial" panose="020B0604020202020204" pitchFamily="34" charset="0"/>
                <a:ea typeface="Sakkal Majalla"/>
                <a:cs typeface="Arial" panose="020B0604020202020204" pitchFamily="34" charset="0"/>
                <a:sym typeface="Sakkal Majalla"/>
              </a:rPr>
              <a:t>∑</a:t>
            </a:r>
            <a:endParaRPr sz="3600" b="0" i="0" u="none" strike="noStrike" cap="none" dirty="0">
              <a:solidFill>
                <a:srgbClr val="000000"/>
              </a:solidFill>
              <a:latin typeface="Arial"/>
              <a:ea typeface="Arial"/>
              <a:cs typeface="Arial"/>
              <a:sym typeface="Arial"/>
            </a:endParaRPr>
          </a:p>
        </p:txBody>
      </p:sp>
      <p:sp>
        <p:nvSpPr>
          <p:cNvPr id="56" name="Google Shape;56;p21"/>
          <p:cNvSpPr txBox="1"/>
          <p:nvPr/>
        </p:nvSpPr>
        <p:spPr>
          <a:xfrm>
            <a:off x="-87163" y="6075185"/>
            <a:ext cx="5544479"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3600"/>
              <a:buFont typeface="Arial"/>
              <a:buNone/>
            </a:pPr>
            <a:r>
              <a:rPr lang="ar-SA" sz="3600" b="1" i="0" u="none" strike="noStrike" cap="none">
                <a:solidFill>
                  <a:schemeClr val="accent5"/>
                </a:solidFill>
                <a:latin typeface="Sakkal Majalla"/>
                <a:ea typeface="Sakkal Majalla"/>
                <a:cs typeface="Sakkal Majalla"/>
                <a:sym typeface="Sakkal Majalla"/>
              </a:rPr>
              <a:t>مدير المدرسة : عاطي عطية الله الزهراني</a:t>
            </a:r>
            <a:endParaRPr sz="36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8"/>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10</a:t>
            </a:fld>
            <a:endParaRPr sz="1200" b="0" i="0" u="none" strike="noStrike" cap="none">
              <a:solidFill>
                <a:srgbClr val="888E92"/>
              </a:solidFill>
              <a:latin typeface="Sakkal Majalla"/>
              <a:ea typeface="Sakkal Majalla"/>
              <a:cs typeface="Sakkal Majalla"/>
              <a:sym typeface="Sakkal Majalla"/>
            </a:endParaRPr>
          </a:p>
        </p:txBody>
      </p:sp>
      <p:cxnSp>
        <p:nvCxnSpPr>
          <p:cNvPr id="194" name="Google Shape;194;p28"/>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195" name="Google Shape;195;p28"/>
          <p:cNvGrpSpPr/>
          <p:nvPr/>
        </p:nvGrpSpPr>
        <p:grpSpPr>
          <a:xfrm>
            <a:off x="277831" y="1051564"/>
            <a:ext cx="5702839" cy="5463534"/>
            <a:chOff x="8333490" y="2018584"/>
            <a:chExt cx="3103333" cy="2850585"/>
          </a:xfrm>
        </p:grpSpPr>
        <p:grpSp>
          <p:nvGrpSpPr>
            <p:cNvPr id="196" name="Google Shape;196;p28"/>
            <p:cNvGrpSpPr/>
            <p:nvPr/>
          </p:nvGrpSpPr>
          <p:grpSpPr>
            <a:xfrm>
              <a:off x="8333490" y="2018584"/>
              <a:ext cx="3103333" cy="2850585"/>
              <a:chOff x="8795291" y="2161288"/>
              <a:chExt cx="3099236" cy="2618266"/>
            </a:xfrm>
          </p:grpSpPr>
          <p:sp>
            <p:nvSpPr>
              <p:cNvPr id="197" name="Google Shape;197;p28"/>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198" name="Google Shape;198;p28"/>
              <p:cNvGrpSpPr/>
              <p:nvPr/>
            </p:nvGrpSpPr>
            <p:grpSpPr>
              <a:xfrm>
                <a:off x="8853804" y="2264946"/>
                <a:ext cx="2975056" cy="1915493"/>
                <a:chOff x="7313042" y="1130901"/>
                <a:chExt cx="2305741" cy="964488"/>
              </a:xfrm>
            </p:grpSpPr>
            <p:graphicFrame>
              <p:nvGraphicFramePr>
                <p:cNvPr id="199" name="Google Shape;199;p28"/>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00" name="Google Shape;200;p28"/>
                <p:cNvSpPr/>
                <p:nvPr/>
              </p:nvSpPr>
              <p:spPr>
                <a:xfrm>
                  <a:off x="8627687" y="1616466"/>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01" name="Google Shape;201;p28"/>
                <p:cNvCxnSpPr/>
                <p:nvPr/>
              </p:nvCxnSpPr>
              <p:spPr>
                <a:xfrm>
                  <a:off x="8570967" y="1737881"/>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02" name="Google Shape;202;p28"/>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03" name="Google Shape;203;p28"/>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الثالث </a:t>
                </a:r>
                <a:endParaRPr sz="1800" b="1" i="0" u="none" strike="noStrike" cap="none">
                  <a:solidFill>
                    <a:srgbClr val="1C6980"/>
                  </a:solidFill>
                  <a:latin typeface="Sakkal Majalla"/>
                  <a:ea typeface="Sakkal Majalla"/>
                  <a:cs typeface="Sakkal Majalla"/>
                  <a:sym typeface="Sakkal Majalla"/>
                </a:endParaRPr>
              </a:p>
            </p:txBody>
          </p:sp>
        </p:grpSp>
        <p:sp>
          <p:nvSpPr>
            <p:cNvPr id="204" name="Google Shape;204;p28"/>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05" name="Google Shape;205;p28"/>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06" name="Google Shape;206;p28"/>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07" name="Google Shape;207;p28"/>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208" name="Google Shape;208;p28"/>
          <p:cNvSpPr/>
          <p:nvPr/>
        </p:nvSpPr>
        <p:spPr>
          <a:xfrm>
            <a:off x="1186192" y="3969994"/>
            <a:ext cx="4703097" cy="1477287"/>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اجتماع ولي الأمر مع المعلم.</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نسخة من الخطة الأسبوعية للمدرسة.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صور من الجمعية العمومية لأولياء الأمور والمعلمين</a:t>
            </a:r>
            <a:endParaRPr/>
          </a:p>
        </p:txBody>
      </p:sp>
      <p:sp>
        <p:nvSpPr>
          <p:cNvPr id="209" name="Google Shape;209;p28"/>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الثالث : التفاعل مع أولياء الأمور</a:t>
            </a:r>
            <a:endParaRPr sz="3600" b="1" i="0" u="none" strike="noStrike" cap="none" dirty="0">
              <a:solidFill>
                <a:srgbClr val="000000"/>
              </a:solidFill>
              <a:latin typeface="Arial"/>
              <a:ea typeface="Arial"/>
              <a:cs typeface="Arial"/>
              <a:sym typeface="Arial"/>
            </a:endParaRPr>
          </a:p>
        </p:txBody>
      </p:sp>
      <p:cxnSp>
        <p:nvCxnSpPr>
          <p:cNvPr id="210" name="Google Shape;210;p28"/>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11" name="Google Shape;211;p28"/>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700" b="0" i="0" u="none" strike="noStrike" cap="none">
                <a:solidFill>
                  <a:schemeClr val="lt1"/>
                </a:solidFill>
                <a:latin typeface="Arial"/>
                <a:ea typeface="Arial"/>
                <a:cs typeface="Arial"/>
                <a:sym typeface="Arial"/>
              </a:rPr>
              <a:t>المساهمة في دعم وتحقيق بيئة تعليمية فعالة لتحسين التحصيل الدراسي للطلبة وتعزيز تجربتهم لدعم التطور التعليمي والشخصي لهم ويتضمن؛ تفعيل قنوات اتصال فعالة مع أولياء الأمور لمناقشة تقدم الطلبة والتحديات التي قد تواجههم، وتشجيع أولياء الأمور على المشاركة في العملية التعليمية، مثل المساعدة في الواجبات المنزلية وتوفير بيئة داعمة، والتواصل المستمر مع أولياء الأمور باستخدام أساليب إيجابية لمناقشة التقدم العلمي والاجتماعي للمتعلمين وخطط التطوير المستقبلية للطلبة وإيجاد حلول مشتركة، والاستجابة والاستماع إلى مخاوف أولياء الأمور والعمل بشكل تعاوني لمعالجتها</a:t>
            </a:r>
            <a:r>
              <a:rPr lang="ar-SA" sz="1400" b="0" i="0" u="none" strike="noStrike" cap="none">
                <a:solidFill>
                  <a:schemeClr val="lt1"/>
                </a:solidFill>
                <a:latin typeface="Arial"/>
                <a:ea typeface="Arial"/>
                <a:cs typeface="Arial"/>
                <a:sym typeface="Arial"/>
              </a:rPr>
              <a: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9"/>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11</a:t>
            </a:fld>
            <a:endParaRPr sz="1200" b="0" i="0" u="none" strike="noStrike" cap="none">
              <a:solidFill>
                <a:srgbClr val="888E92"/>
              </a:solidFill>
              <a:latin typeface="Sakkal Majalla"/>
              <a:ea typeface="Sakkal Majalla"/>
              <a:cs typeface="Sakkal Majalla"/>
              <a:sym typeface="Sakkal Majalla"/>
            </a:endParaRPr>
          </a:p>
        </p:txBody>
      </p:sp>
      <p:cxnSp>
        <p:nvCxnSpPr>
          <p:cNvPr id="217" name="Google Shape;217;p29"/>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218" name="Google Shape;218;p29"/>
          <p:cNvGrpSpPr/>
          <p:nvPr/>
        </p:nvGrpSpPr>
        <p:grpSpPr>
          <a:xfrm>
            <a:off x="277831" y="1051564"/>
            <a:ext cx="5702839" cy="5463534"/>
            <a:chOff x="8333490" y="2018584"/>
            <a:chExt cx="3103333" cy="2850585"/>
          </a:xfrm>
        </p:grpSpPr>
        <p:grpSp>
          <p:nvGrpSpPr>
            <p:cNvPr id="219" name="Google Shape;219;p29"/>
            <p:cNvGrpSpPr/>
            <p:nvPr/>
          </p:nvGrpSpPr>
          <p:grpSpPr>
            <a:xfrm>
              <a:off x="8333490" y="2018584"/>
              <a:ext cx="3103333" cy="2850585"/>
              <a:chOff x="8795291" y="2161288"/>
              <a:chExt cx="3099236" cy="2618266"/>
            </a:xfrm>
          </p:grpSpPr>
          <p:sp>
            <p:nvSpPr>
              <p:cNvPr id="220" name="Google Shape;220;p29"/>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221" name="Google Shape;221;p29"/>
              <p:cNvGrpSpPr/>
              <p:nvPr/>
            </p:nvGrpSpPr>
            <p:grpSpPr>
              <a:xfrm>
                <a:off x="8853804" y="2264946"/>
                <a:ext cx="2940394" cy="1915493"/>
                <a:chOff x="7313042" y="1130901"/>
                <a:chExt cx="2278877" cy="964488"/>
              </a:xfrm>
            </p:grpSpPr>
            <p:graphicFrame>
              <p:nvGraphicFramePr>
                <p:cNvPr id="222" name="Google Shape;222;p29"/>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23" name="Google Shape;223;p29"/>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24" name="Google Shape;224;p29"/>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25" name="Google Shape;225;p29"/>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26" name="Google Shape;226;p29"/>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الرابع </a:t>
                </a:r>
                <a:endParaRPr sz="1800" b="1" i="0" u="none" strike="noStrike" cap="none">
                  <a:solidFill>
                    <a:srgbClr val="1C6980"/>
                  </a:solidFill>
                  <a:latin typeface="Sakkal Majalla"/>
                  <a:ea typeface="Sakkal Majalla"/>
                  <a:cs typeface="Sakkal Majalla"/>
                  <a:sym typeface="Sakkal Majalla"/>
                </a:endParaRPr>
              </a:p>
            </p:txBody>
          </p:sp>
        </p:grpSp>
        <p:sp>
          <p:nvSpPr>
            <p:cNvPr id="227" name="Google Shape;227;p29"/>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28" name="Google Shape;228;p29"/>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29" name="Google Shape;229;p29"/>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30" name="Google Shape;230;p29"/>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231" name="Google Shape;231;p29"/>
          <p:cNvSpPr/>
          <p:nvPr/>
        </p:nvSpPr>
        <p:spPr>
          <a:xfrm>
            <a:off x="636304" y="4403695"/>
            <a:ext cx="5279689"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عن تطبيق استراتيجية.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ملف إنجاز المعلم</a:t>
            </a:r>
            <a:endParaRPr/>
          </a:p>
        </p:txBody>
      </p:sp>
      <p:sp>
        <p:nvSpPr>
          <p:cNvPr id="232" name="Google Shape;232;p29"/>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الرابع : التنويع في إستراتيجيات التدريس</a:t>
            </a:r>
            <a:endParaRPr sz="3600" b="1" i="0" u="none" strike="noStrike" cap="none" dirty="0">
              <a:solidFill>
                <a:srgbClr val="000000"/>
              </a:solidFill>
              <a:latin typeface="Arial"/>
              <a:ea typeface="Arial"/>
              <a:cs typeface="Arial"/>
              <a:sym typeface="Arial"/>
            </a:endParaRPr>
          </a:p>
        </p:txBody>
      </p:sp>
      <p:cxnSp>
        <p:nvCxnSpPr>
          <p:cNvPr id="233" name="Google Shape;233;p29"/>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34" name="Google Shape;234;p29"/>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قدرة المعلم على استخدام أساليب وطرائق تدريس مناسبة لتعزيز عملية التعلم، ويكون قادراً على :</a:t>
            </a:r>
            <a:endParaRPr/>
          </a:p>
          <a:p>
            <a:pPr marL="0" marR="0" lvl="0" indent="0" algn="ctr" rtl="1">
              <a:lnSpc>
                <a:spcPct val="100000"/>
              </a:lnSpc>
              <a:spcBef>
                <a:spcPts val="0"/>
              </a:spcBef>
              <a:spcAft>
                <a:spcPts val="0"/>
              </a:spcAft>
              <a:buNone/>
            </a:pPr>
            <a:endParaRPr sz="17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تدريس مناسبة للموقف التعليمي.</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تدريس مناسبة لحاجات وميول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تعمل على تنمية القدرة على التفكير والابداع.</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تنمي مهارات الحوار والمناقشة.</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0"/>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12</a:t>
            </a:fld>
            <a:endParaRPr sz="1200" b="0" i="0" u="none" strike="noStrike" cap="none">
              <a:solidFill>
                <a:srgbClr val="888E92"/>
              </a:solidFill>
              <a:latin typeface="Sakkal Majalla"/>
              <a:ea typeface="Sakkal Majalla"/>
              <a:cs typeface="Sakkal Majalla"/>
              <a:sym typeface="Sakkal Majalla"/>
            </a:endParaRPr>
          </a:p>
        </p:txBody>
      </p:sp>
      <p:cxnSp>
        <p:nvCxnSpPr>
          <p:cNvPr id="240" name="Google Shape;240;p30"/>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241" name="Google Shape;241;p30"/>
          <p:cNvGrpSpPr/>
          <p:nvPr/>
        </p:nvGrpSpPr>
        <p:grpSpPr>
          <a:xfrm>
            <a:off x="277831" y="1051564"/>
            <a:ext cx="5702839" cy="5463534"/>
            <a:chOff x="8333490" y="2018584"/>
            <a:chExt cx="3103333" cy="2850585"/>
          </a:xfrm>
        </p:grpSpPr>
        <p:grpSp>
          <p:nvGrpSpPr>
            <p:cNvPr id="242" name="Google Shape;242;p30"/>
            <p:cNvGrpSpPr/>
            <p:nvPr/>
          </p:nvGrpSpPr>
          <p:grpSpPr>
            <a:xfrm>
              <a:off x="8333490" y="2018584"/>
              <a:ext cx="3103333" cy="2850585"/>
              <a:chOff x="8795291" y="2161288"/>
              <a:chExt cx="3099236" cy="2618266"/>
            </a:xfrm>
          </p:grpSpPr>
          <p:sp>
            <p:nvSpPr>
              <p:cNvPr id="243" name="Google Shape;243;p30"/>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244" name="Google Shape;244;p30"/>
              <p:cNvGrpSpPr/>
              <p:nvPr/>
            </p:nvGrpSpPr>
            <p:grpSpPr>
              <a:xfrm>
                <a:off x="8853804" y="2264946"/>
                <a:ext cx="2940394" cy="1915493"/>
                <a:chOff x="7313042" y="1130901"/>
                <a:chExt cx="2278877" cy="964488"/>
              </a:xfrm>
            </p:grpSpPr>
            <p:graphicFrame>
              <p:nvGraphicFramePr>
                <p:cNvPr id="245" name="Google Shape;245;p30"/>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46" name="Google Shape;246;p30"/>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47" name="Google Shape;247;p30"/>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48" name="Google Shape;248;p30"/>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49" name="Google Shape;249;p30"/>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الخامس </a:t>
                </a:r>
                <a:endParaRPr sz="1800" b="1" i="0" u="none" strike="noStrike" cap="none">
                  <a:solidFill>
                    <a:srgbClr val="1C6980"/>
                  </a:solidFill>
                  <a:latin typeface="Sakkal Majalla"/>
                  <a:ea typeface="Sakkal Majalla"/>
                  <a:cs typeface="Sakkal Majalla"/>
                  <a:sym typeface="Sakkal Majalla"/>
                </a:endParaRPr>
              </a:p>
            </p:txBody>
          </p:sp>
        </p:grpSp>
        <p:sp>
          <p:nvSpPr>
            <p:cNvPr id="250" name="Google Shape;250;p30"/>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51" name="Google Shape;251;p30"/>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52" name="Google Shape;252;p30"/>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53" name="Google Shape;253;p30"/>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254" name="Google Shape;254;p30"/>
          <p:cNvSpPr/>
          <p:nvPr/>
        </p:nvSpPr>
        <p:spPr>
          <a:xfrm>
            <a:off x="636304" y="4403695"/>
            <a:ext cx="5279689"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نتائج الاختبار القبلي والبعدي.</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كشف متابعة الطلاب.</a:t>
            </a:r>
            <a:endParaRPr/>
          </a:p>
        </p:txBody>
      </p:sp>
      <p:sp>
        <p:nvSpPr>
          <p:cNvPr id="255" name="Google Shape;255;p30"/>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الخامس  : تحسين نتائج المتعلمين</a:t>
            </a:r>
            <a:endParaRPr sz="3600" b="1" i="0" u="none" strike="noStrike" cap="none" dirty="0">
              <a:solidFill>
                <a:srgbClr val="000000"/>
              </a:solidFill>
              <a:latin typeface="Arial"/>
              <a:ea typeface="Arial"/>
              <a:cs typeface="Arial"/>
              <a:sym typeface="Arial"/>
            </a:endParaRPr>
          </a:p>
        </p:txBody>
      </p:sp>
      <p:cxnSp>
        <p:nvCxnSpPr>
          <p:cNvPr id="256" name="Google Shape;256;p30"/>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57" name="Google Shape;257;p30"/>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قدرة المعلم على استخدام أساليب وطرائق تدريس مناسبة لتعزيز عملية التعلم، ويكون قادراً على :</a:t>
            </a:r>
            <a:endParaRPr/>
          </a:p>
          <a:p>
            <a:pPr marL="0" marR="0" lvl="0" indent="0" algn="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تدريس مناسبة للموقف التعليمي.</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تدريس مناسبة لحاجات وميول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تعمل على تنمية القدرة على التفكير والابداع.</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تنمي مهارات الحوار والمناقشة.</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1"/>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13</a:t>
            </a:fld>
            <a:endParaRPr sz="1200" b="0" i="0" u="none" strike="noStrike" cap="none">
              <a:solidFill>
                <a:srgbClr val="888E92"/>
              </a:solidFill>
              <a:latin typeface="Sakkal Majalla"/>
              <a:ea typeface="Sakkal Majalla"/>
              <a:cs typeface="Sakkal Majalla"/>
              <a:sym typeface="Sakkal Majalla"/>
            </a:endParaRPr>
          </a:p>
        </p:txBody>
      </p:sp>
      <p:cxnSp>
        <p:nvCxnSpPr>
          <p:cNvPr id="263" name="Google Shape;263;p31"/>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264" name="Google Shape;264;p31"/>
          <p:cNvGrpSpPr/>
          <p:nvPr/>
        </p:nvGrpSpPr>
        <p:grpSpPr>
          <a:xfrm>
            <a:off x="277831" y="1051564"/>
            <a:ext cx="5702839" cy="5463534"/>
            <a:chOff x="8333490" y="2018584"/>
            <a:chExt cx="3103333" cy="2850585"/>
          </a:xfrm>
        </p:grpSpPr>
        <p:grpSp>
          <p:nvGrpSpPr>
            <p:cNvPr id="265" name="Google Shape;265;p31"/>
            <p:cNvGrpSpPr/>
            <p:nvPr/>
          </p:nvGrpSpPr>
          <p:grpSpPr>
            <a:xfrm>
              <a:off x="8333490" y="2018584"/>
              <a:ext cx="3103333" cy="2850585"/>
              <a:chOff x="8795291" y="2161288"/>
              <a:chExt cx="3099236" cy="2618266"/>
            </a:xfrm>
          </p:grpSpPr>
          <p:sp>
            <p:nvSpPr>
              <p:cNvPr id="266" name="Google Shape;266;p31"/>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267" name="Google Shape;267;p31"/>
              <p:cNvGrpSpPr/>
              <p:nvPr/>
            </p:nvGrpSpPr>
            <p:grpSpPr>
              <a:xfrm>
                <a:off x="8853804" y="2264946"/>
                <a:ext cx="2940394" cy="1915493"/>
                <a:chOff x="7313042" y="1130901"/>
                <a:chExt cx="2278877" cy="964488"/>
              </a:xfrm>
            </p:grpSpPr>
            <p:graphicFrame>
              <p:nvGraphicFramePr>
                <p:cNvPr id="268" name="Google Shape;268;p31"/>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69" name="Google Shape;269;p31"/>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70" name="Google Shape;270;p31"/>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71" name="Google Shape;271;p31"/>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72" name="Google Shape;272;p31"/>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السادس </a:t>
                </a:r>
                <a:endParaRPr sz="1800" b="1" i="0" u="none" strike="noStrike" cap="none">
                  <a:solidFill>
                    <a:srgbClr val="1C6980"/>
                  </a:solidFill>
                  <a:latin typeface="Sakkal Majalla"/>
                  <a:ea typeface="Sakkal Majalla"/>
                  <a:cs typeface="Sakkal Majalla"/>
                  <a:sym typeface="Sakkal Majalla"/>
                </a:endParaRPr>
              </a:p>
            </p:txBody>
          </p:sp>
        </p:grpSp>
        <p:sp>
          <p:nvSpPr>
            <p:cNvPr id="273" name="Google Shape;273;p31"/>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74" name="Google Shape;274;p31"/>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75" name="Google Shape;275;p31"/>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76" name="Google Shape;276;p31"/>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277" name="Google Shape;277;p31"/>
          <p:cNvSpPr/>
          <p:nvPr/>
        </p:nvSpPr>
        <p:spPr>
          <a:xfrm>
            <a:off x="636304" y="4403695"/>
            <a:ext cx="5279689" cy="1477287"/>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خطة توزيع المنهج.</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نموذج من إعداد الدروس.</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الواجبات والاختبارات.</a:t>
            </a:r>
            <a:endParaRPr/>
          </a:p>
        </p:txBody>
      </p:sp>
      <p:sp>
        <p:nvSpPr>
          <p:cNvPr id="278" name="Google Shape;278;p31"/>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السادس : إعداد وتنفيذ خطة التعلم</a:t>
            </a:r>
            <a:endParaRPr sz="3600" b="1" i="0" u="none" strike="noStrike" cap="none" dirty="0">
              <a:solidFill>
                <a:srgbClr val="000000"/>
              </a:solidFill>
              <a:latin typeface="Arial"/>
              <a:ea typeface="Arial"/>
              <a:cs typeface="Arial"/>
              <a:sym typeface="Arial"/>
            </a:endParaRPr>
          </a:p>
        </p:txBody>
      </p:sp>
      <p:cxnSp>
        <p:nvCxnSpPr>
          <p:cNvPr id="279" name="Google Shape;279;p31"/>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80" name="Google Shape;280;p31"/>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تمكن المعلم من اعداد خطة منظمة تساعد على تحديد الأهداف التعليمية وتنفيذها بوضوح مما يحسن ويجود الأداء التدريسي . ويكون قادرًا على:</a:t>
            </a:r>
            <a:endParaRPr/>
          </a:p>
          <a:p>
            <a:pPr marL="0" marR="0" lvl="0" indent="0" algn="ct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اعداد خطة التعلم وفق السياسات المتنظمة لذلك، وبما يوائم مع تشخيص واقع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تحقيق الأهداف التعليمية وعناصر المواد المستندة إليه.</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التخطيط للأنشطة الصفية والأنشطة غير الصفية من قبل المعلم الخبير (إن وجد).</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مشاركة المعلم الممارس والمعلم المتقدم في الإعداد والتنفيذ للأنشطة الصفية والأنشطة غير الصفية.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تقهم الخصائص النفسية للمرحلة العمرية التي يقوم بتدريسها..</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14</a:t>
            </a:fld>
            <a:endParaRPr sz="1200" b="0" i="0" u="none" strike="noStrike" cap="none">
              <a:solidFill>
                <a:srgbClr val="888E92"/>
              </a:solidFill>
              <a:latin typeface="Sakkal Majalla"/>
              <a:ea typeface="Sakkal Majalla"/>
              <a:cs typeface="Sakkal Majalla"/>
              <a:sym typeface="Sakkal Majalla"/>
            </a:endParaRPr>
          </a:p>
        </p:txBody>
      </p:sp>
      <p:cxnSp>
        <p:nvCxnSpPr>
          <p:cNvPr id="286" name="Google Shape;286;p32"/>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287" name="Google Shape;287;p32"/>
          <p:cNvGrpSpPr/>
          <p:nvPr/>
        </p:nvGrpSpPr>
        <p:grpSpPr>
          <a:xfrm>
            <a:off x="277831" y="1051564"/>
            <a:ext cx="5702839" cy="5463534"/>
            <a:chOff x="8333490" y="2018584"/>
            <a:chExt cx="3103333" cy="2850585"/>
          </a:xfrm>
        </p:grpSpPr>
        <p:grpSp>
          <p:nvGrpSpPr>
            <p:cNvPr id="288" name="Google Shape;288;p32"/>
            <p:cNvGrpSpPr/>
            <p:nvPr/>
          </p:nvGrpSpPr>
          <p:grpSpPr>
            <a:xfrm>
              <a:off x="8333490" y="2018584"/>
              <a:ext cx="3103333" cy="2850585"/>
              <a:chOff x="8795291" y="2161288"/>
              <a:chExt cx="3099236" cy="2618266"/>
            </a:xfrm>
          </p:grpSpPr>
          <p:sp>
            <p:nvSpPr>
              <p:cNvPr id="289" name="Google Shape;289;p32"/>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290" name="Google Shape;290;p32"/>
              <p:cNvGrpSpPr/>
              <p:nvPr/>
            </p:nvGrpSpPr>
            <p:grpSpPr>
              <a:xfrm>
                <a:off x="8853804" y="2264946"/>
                <a:ext cx="2940394" cy="1915493"/>
                <a:chOff x="7313042" y="1130901"/>
                <a:chExt cx="2278877" cy="964488"/>
              </a:xfrm>
            </p:grpSpPr>
            <p:graphicFrame>
              <p:nvGraphicFramePr>
                <p:cNvPr id="291" name="Google Shape;291;p32"/>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92" name="Google Shape;292;p32"/>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93" name="Google Shape;293;p32"/>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94" name="Google Shape;294;p32"/>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95" name="Google Shape;295;p32"/>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السابع </a:t>
                </a:r>
                <a:endParaRPr sz="1800" b="1" i="0" u="none" strike="noStrike" cap="none">
                  <a:solidFill>
                    <a:srgbClr val="1C6980"/>
                  </a:solidFill>
                  <a:latin typeface="Sakkal Majalla"/>
                  <a:ea typeface="Sakkal Majalla"/>
                  <a:cs typeface="Sakkal Majalla"/>
                  <a:sym typeface="Sakkal Majalla"/>
                </a:endParaRPr>
              </a:p>
            </p:txBody>
          </p:sp>
        </p:grpSp>
        <p:sp>
          <p:nvSpPr>
            <p:cNvPr id="296" name="Google Shape;296;p32"/>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97" name="Google Shape;297;p32"/>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98" name="Google Shape;298;p32"/>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99" name="Google Shape;299;p32"/>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300" name="Google Shape;300;p32"/>
          <p:cNvSpPr/>
          <p:nvPr/>
        </p:nvSpPr>
        <p:spPr>
          <a:xfrm>
            <a:off x="213156" y="4403695"/>
            <a:ext cx="5702838"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صور من الوسائل التعليمية المستخدمة.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عن برنامج تقني تم استخدامه.</a:t>
            </a:r>
            <a:endParaRPr/>
          </a:p>
        </p:txBody>
      </p:sp>
      <p:sp>
        <p:nvSpPr>
          <p:cNvPr id="301" name="Google Shape;301;p32"/>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السابع : توظيف تقنيات ووسائل التعلم المناسبة</a:t>
            </a:r>
            <a:endParaRPr sz="3600" b="1" i="0" u="none" strike="noStrike" cap="none" dirty="0">
              <a:solidFill>
                <a:srgbClr val="000000"/>
              </a:solidFill>
              <a:latin typeface="Arial"/>
              <a:ea typeface="Arial"/>
              <a:cs typeface="Arial"/>
              <a:sym typeface="Arial"/>
            </a:endParaRPr>
          </a:p>
        </p:txBody>
      </p:sp>
      <p:cxnSp>
        <p:nvCxnSpPr>
          <p:cNvPr id="302" name="Google Shape;302;p32"/>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03" name="Google Shape;303;p32"/>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قدرة المعلم على استخدام الوسائل التعليمية والأدوات المتنوعة المناسبة للموقف التعليمي لتحسين العملية التعليمية، ويكون قادرًا على:</a:t>
            </a:r>
            <a:endParaRPr/>
          </a:p>
          <a:p>
            <a:pPr marL="0" marR="0" lvl="0" indent="0" algn="ct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تنويع تقنيات ووسائل التعلم المناسبة بغرض تحقيق الأهداف التعليمية بفاعلية.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مراعاة الفروق الفردية بين المتعلمين لتيسير تقل الخبرات التعليمية بسهولة ووضوح.</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التقنيات والوسائل التعليمية المناسبة لحاجات وأنماط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اكساب الطلبة المعرفة وتنمية قدراتهم على التأمل والملاحظة والتفكير العلمي للوصول إلى حل المشكلات.</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3"/>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15</a:t>
            </a:fld>
            <a:endParaRPr sz="1200" b="0" i="0" u="none" strike="noStrike" cap="none">
              <a:solidFill>
                <a:srgbClr val="888E92"/>
              </a:solidFill>
              <a:latin typeface="Sakkal Majalla"/>
              <a:ea typeface="Sakkal Majalla"/>
              <a:cs typeface="Sakkal Majalla"/>
              <a:sym typeface="Sakkal Majalla"/>
            </a:endParaRPr>
          </a:p>
        </p:txBody>
      </p:sp>
      <p:cxnSp>
        <p:nvCxnSpPr>
          <p:cNvPr id="309" name="Google Shape;309;p33"/>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310" name="Google Shape;310;p33"/>
          <p:cNvGrpSpPr/>
          <p:nvPr/>
        </p:nvGrpSpPr>
        <p:grpSpPr>
          <a:xfrm>
            <a:off x="277831" y="1051564"/>
            <a:ext cx="5702839" cy="5463534"/>
            <a:chOff x="8333490" y="2018584"/>
            <a:chExt cx="3103333" cy="2850585"/>
          </a:xfrm>
        </p:grpSpPr>
        <p:grpSp>
          <p:nvGrpSpPr>
            <p:cNvPr id="311" name="Google Shape;311;p33"/>
            <p:cNvGrpSpPr/>
            <p:nvPr/>
          </p:nvGrpSpPr>
          <p:grpSpPr>
            <a:xfrm>
              <a:off x="8333490" y="2018584"/>
              <a:ext cx="3103333" cy="2850585"/>
              <a:chOff x="8795291" y="2161288"/>
              <a:chExt cx="3099236" cy="2618266"/>
            </a:xfrm>
          </p:grpSpPr>
          <p:sp>
            <p:nvSpPr>
              <p:cNvPr id="312" name="Google Shape;312;p33"/>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313" name="Google Shape;313;p33"/>
              <p:cNvGrpSpPr/>
              <p:nvPr/>
            </p:nvGrpSpPr>
            <p:grpSpPr>
              <a:xfrm>
                <a:off x="8853804" y="2264946"/>
                <a:ext cx="2940394" cy="1915493"/>
                <a:chOff x="7313042" y="1130901"/>
                <a:chExt cx="2278877" cy="964488"/>
              </a:xfrm>
            </p:grpSpPr>
            <p:graphicFrame>
              <p:nvGraphicFramePr>
                <p:cNvPr id="314" name="Google Shape;314;p33"/>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315" name="Google Shape;315;p33"/>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316" name="Google Shape;316;p33"/>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17" name="Google Shape;317;p33"/>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318" name="Google Shape;318;p33"/>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الثامن </a:t>
                </a:r>
                <a:endParaRPr sz="1800" b="1" i="0" u="none" strike="noStrike" cap="none">
                  <a:solidFill>
                    <a:srgbClr val="1C6980"/>
                  </a:solidFill>
                  <a:latin typeface="Sakkal Majalla"/>
                  <a:ea typeface="Sakkal Majalla"/>
                  <a:cs typeface="Sakkal Majalla"/>
                  <a:sym typeface="Sakkal Majalla"/>
                </a:endParaRPr>
              </a:p>
            </p:txBody>
          </p:sp>
        </p:grpSp>
        <p:sp>
          <p:nvSpPr>
            <p:cNvPr id="319" name="Google Shape;319;p33"/>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320" name="Google Shape;320;p33"/>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321" name="Google Shape;321;p33"/>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322" name="Google Shape;322;p33"/>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5%</a:t>
            </a:r>
            <a:endParaRPr sz="2000" b="1" i="0" u="none" strike="noStrike" cap="none">
              <a:solidFill>
                <a:srgbClr val="C00000"/>
              </a:solidFill>
              <a:latin typeface="Sakkal Majalla"/>
              <a:ea typeface="Sakkal Majalla"/>
              <a:cs typeface="Sakkal Majalla"/>
              <a:sym typeface="Sakkal Majalla"/>
            </a:endParaRPr>
          </a:p>
        </p:txBody>
      </p:sp>
      <p:sp>
        <p:nvSpPr>
          <p:cNvPr id="323" name="Google Shape;323;p33"/>
          <p:cNvSpPr/>
          <p:nvPr/>
        </p:nvSpPr>
        <p:spPr>
          <a:xfrm>
            <a:off x="213156" y="4403695"/>
            <a:ext cx="5702838"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تصنيف الطلاب وفق أنماط التعلم.</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التحفيز المادي والمعنوي.</a:t>
            </a:r>
            <a:endParaRPr/>
          </a:p>
        </p:txBody>
      </p:sp>
      <p:sp>
        <p:nvSpPr>
          <p:cNvPr id="324" name="Google Shape;324;p33"/>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الثامن : تهيئة البيئة التعليمية</a:t>
            </a:r>
            <a:endParaRPr sz="3600" b="1" i="0" u="none" strike="noStrike" cap="none" dirty="0">
              <a:solidFill>
                <a:srgbClr val="000000"/>
              </a:solidFill>
              <a:latin typeface="Arial"/>
              <a:ea typeface="Arial"/>
              <a:cs typeface="Arial"/>
              <a:sym typeface="Arial"/>
            </a:endParaRPr>
          </a:p>
        </p:txBody>
      </p:sp>
      <p:cxnSp>
        <p:nvCxnSpPr>
          <p:cNvPr id="325" name="Google Shape;325;p33"/>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26" name="Google Shape;326;p33"/>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قدرة المعلم على ممارسة عمليات تتضمن المدخلات والعمليات والإجراءات اللازمة والتي توفر للمتعلمين على اختلاف قدراتهم وميولهم واهتماماتهم واحتياجاتهم التعليمية فرصا متكافئة لفهم واستيعاب المفاهيم واستخدامها في مواقف الحياة اليومية. ويكون قادراً على:</a:t>
            </a:r>
            <a:endParaRPr/>
          </a:p>
          <a:p>
            <a:pPr marL="0" marR="0" lvl="0" indent="0" algn="ct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توفير بيئة تعليمية آمنة تشجع على التعلم وتدعم النمو الشخصي والأكاديمي.</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توفير بيئة تعليمية تحقق الأمان النفسي وتتسم بالاحترام المتبادل.</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توفير بيئة تعليمية تمكن المتعلمين من التعبير عن أنفسهم ومشاركة أفكارهم مع أقرائهم.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اثارة دافعية المتعلمين من خلال التنويع في أساليب التعلم.</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16</a:t>
            </a:fld>
            <a:endParaRPr sz="1200" b="0" i="0" u="none" strike="noStrike" cap="none">
              <a:solidFill>
                <a:srgbClr val="888E92"/>
              </a:solidFill>
              <a:latin typeface="Sakkal Majalla"/>
              <a:ea typeface="Sakkal Majalla"/>
              <a:cs typeface="Sakkal Majalla"/>
              <a:sym typeface="Sakkal Majalla"/>
            </a:endParaRPr>
          </a:p>
        </p:txBody>
      </p:sp>
      <p:cxnSp>
        <p:nvCxnSpPr>
          <p:cNvPr id="332" name="Google Shape;332;p34"/>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333" name="Google Shape;333;p34"/>
          <p:cNvGrpSpPr/>
          <p:nvPr/>
        </p:nvGrpSpPr>
        <p:grpSpPr>
          <a:xfrm>
            <a:off x="277831" y="1051564"/>
            <a:ext cx="5702839" cy="5463534"/>
            <a:chOff x="8333490" y="2018584"/>
            <a:chExt cx="3103333" cy="2850585"/>
          </a:xfrm>
        </p:grpSpPr>
        <p:grpSp>
          <p:nvGrpSpPr>
            <p:cNvPr id="334" name="Google Shape;334;p34"/>
            <p:cNvGrpSpPr/>
            <p:nvPr/>
          </p:nvGrpSpPr>
          <p:grpSpPr>
            <a:xfrm>
              <a:off x="8333490" y="2018584"/>
              <a:ext cx="3103333" cy="2850585"/>
              <a:chOff x="8795291" y="2161288"/>
              <a:chExt cx="3099236" cy="2618266"/>
            </a:xfrm>
          </p:grpSpPr>
          <p:sp>
            <p:nvSpPr>
              <p:cNvPr id="335" name="Google Shape;335;p34"/>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336" name="Google Shape;336;p34"/>
              <p:cNvGrpSpPr/>
              <p:nvPr/>
            </p:nvGrpSpPr>
            <p:grpSpPr>
              <a:xfrm>
                <a:off x="8853804" y="2264946"/>
                <a:ext cx="2940394" cy="1915493"/>
                <a:chOff x="7313042" y="1130901"/>
                <a:chExt cx="2278877" cy="964488"/>
              </a:xfrm>
            </p:grpSpPr>
            <p:graphicFrame>
              <p:nvGraphicFramePr>
                <p:cNvPr id="337" name="Google Shape;337;p34"/>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338" name="Google Shape;338;p34"/>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339" name="Google Shape;339;p34"/>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40" name="Google Shape;340;p34"/>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341" name="Google Shape;341;p34"/>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الثامن </a:t>
                </a:r>
                <a:endParaRPr sz="1800" b="1" i="0" u="none" strike="noStrike" cap="none">
                  <a:solidFill>
                    <a:srgbClr val="1C6980"/>
                  </a:solidFill>
                  <a:latin typeface="Sakkal Majalla"/>
                  <a:ea typeface="Sakkal Majalla"/>
                  <a:cs typeface="Sakkal Majalla"/>
                  <a:sym typeface="Sakkal Majalla"/>
                </a:endParaRPr>
              </a:p>
            </p:txBody>
          </p:sp>
        </p:grpSp>
        <p:sp>
          <p:nvSpPr>
            <p:cNvPr id="342" name="Google Shape;342;p34"/>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343" name="Google Shape;343;p34"/>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344" name="Google Shape;344;p34"/>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345" name="Google Shape;345;p34"/>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5%</a:t>
            </a:r>
            <a:endParaRPr sz="2000" b="1" i="0" u="none" strike="noStrike" cap="none">
              <a:solidFill>
                <a:srgbClr val="C00000"/>
              </a:solidFill>
              <a:latin typeface="Sakkal Majalla"/>
              <a:ea typeface="Sakkal Majalla"/>
              <a:cs typeface="Sakkal Majalla"/>
              <a:sym typeface="Sakkal Majalla"/>
            </a:endParaRPr>
          </a:p>
        </p:txBody>
      </p:sp>
      <p:sp>
        <p:nvSpPr>
          <p:cNvPr id="346" name="Google Shape;346;p34"/>
          <p:cNvSpPr/>
          <p:nvPr/>
        </p:nvSpPr>
        <p:spPr>
          <a:xfrm>
            <a:off x="213156" y="4403695"/>
            <a:ext cx="5702838"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كشف المتابعة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تطبيق إدارة الصف</a:t>
            </a:r>
            <a:endParaRPr/>
          </a:p>
        </p:txBody>
      </p:sp>
      <p:sp>
        <p:nvSpPr>
          <p:cNvPr id="347" name="Google Shape;347;p34"/>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التاسع : الإدارة الصفية</a:t>
            </a:r>
            <a:endParaRPr sz="3600" b="1" i="0" u="none" strike="noStrike" cap="none" dirty="0">
              <a:solidFill>
                <a:srgbClr val="000000"/>
              </a:solidFill>
              <a:latin typeface="Arial"/>
              <a:ea typeface="Arial"/>
              <a:cs typeface="Arial"/>
              <a:sym typeface="Arial"/>
            </a:endParaRPr>
          </a:p>
        </p:txBody>
      </p:sp>
      <p:cxnSp>
        <p:nvCxnSpPr>
          <p:cNvPr id="348" name="Google Shape;348;p34"/>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49" name="Google Shape;349;p34"/>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جميع الخطوات والإجراءات اللازمة لتحقيق بيئة صفية امنة وجاذبة وملائمة لعمليتي التعلم والتعليم تأخذ بعين الاعتبار الأبعاد النفسية والاجتماعية والعقلية والجسمية للمتعلم، مما يساعد على تحقيق الأهداف التعليمية المنشودة ويكون قادرًا على:</a:t>
            </a:r>
            <a:endParaRPr/>
          </a:p>
          <a:p>
            <a:pPr marL="0" marR="0" lvl="0" indent="0" algn="ct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مراعاة الفروق الفردية بين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توجيه المتعلمين لتطبيق الفواتين والتعليمات الصفية.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تعزيز الانضباط عند المتعلمين وتنظيم عملية التفاعل والتواصل بينهم.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تنظيم الطلاب بما يناسب الموقف المدرسي.</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5"/>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17</a:t>
            </a:fld>
            <a:endParaRPr sz="1200" b="0" i="0" u="none" strike="noStrike" cap="none">
              <a:solidFill>
                <a:srgbClr val="888E92"/>
              </a:solidFill>
              <a:latin typeface="Sakkal Majalla"/>
              <a:ea typeface="Sakkal Majalla"/>
              <a:cs typeface="Sakkal Majalla"/>
              <a:sym typeface="Sakkal Majalla"/>
            </a:endParaRPr>
          </a:p>
        </p:txBody>
      </p:sp>
      <p:cxnSp>
        <p:nvCxnSpPr>
          <p:cNvPr id="355" name="Google Shape;355;p35"/>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356" name="Google Shape;356;p35"/>
          <p:cNvGrpSpPr/>
          <p:nvPr/>
        </p:nvGrpSpPr>
        <p:grpSpPr>
          <a:xfrm>
            <a:off x="277831" y="1051564"/>
            <a:ext cx="5702839" cy="5463534"/>
            <a:chOff x="8333490" y="2018584"/>
            <a:chExt cx="3103333" cy="2850585"/>
          </a:xfrm>
        </p:grpSpPr>
        <p:grpSp>
          <p:nvGrpSpPr>
            <p:cNvPr id="357" name="Google Shape;357;p35"/>
            <p:cNvGrpSpPr/>
            <p:nvPr/>
          </p:nvGrpSpPr>
          <p:grpSpPr>
            <a:xfrm>
              <a:off x="8333490" y="2018584"/>
              <a:ext cx="3103333" cy="2850585"/>
              <a:chOff x="8795291" y="2161288"/>
              <a:chExt cx="3099236" cy="2618266"/>
            </a:xfrm>
          </p:grpSpPr>
          <p:sp>
            <p:nvSpPr>
              <p:cNvPr id="358" name="Google Shape;358;p35"/>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359" name="Google Shape;359;p35"/>
              <p:cNvGrpSpPr/>
              <p:nvPr/>
            </p:nvGrpSpPr>
            <p:grpSpPr>
              <a:xfrm>
                <a:off x="8853804" y="2264946"/>
                <a:ext cx="2940394" cy="1915493"/>
                <a:chOff x="7313042" y="1130901"/>
                <a:chExt cx="2278877" cy="964488"/>
              </a:xfrm>
            </p:grpSpPr>
            <p:graphicFrame>
              <p:nvGraphicFramePr>
                <p:cNvPr id="360" name="Google Shape;360;p35"/>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361" name="Google Shape;361;p35"/>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362" name="Google Shape;362;p35"/>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63" name="Google Shape;363;p35"/>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364" name="Google Shape;364;p35"/>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الثامن </a:t>
                </a:r>
                <a:endParaRPr sz="1800" b="1" i="0" u="none" strike="noStrike" cap="none">
                  <a:solidFill>
                    <a:srgbClr val="1C6980"/>
                  </a:solidFill>
                  <a:latin typeface="Sakkal Majalla"/>
                  <a:ea typeface="Sakkal Majalla"/>
                  <a:cs typeface="Sakkal Majalla"/>
                  <a:sym typeface="Sakkal Majalla"/>
                </a:endParaRPr>
              </a:p>
            </p:txBody>
          </p:sp>
        </p:grpSp>
        <p:sp>
          <p:nvSpPr>
            <p:cNvPr id="365" name="Google Shape;365;p35"/>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366" name="Google Shape;366;p35"/>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367" name="Google Shape;367;p35"/>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368" name="Google Shape;368;p35"/>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369" name="Google Shape;369;p35"/>
          <p:cNvSpPr/>
          <p:nvPr/>
        </p:nvSpPr>
        <p:spPr>
          <a:xfrm>
            <a:off x="213156" y="4403695"/>
            <a:ext cx="5702838"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تحليل نتائج الطلاب.</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معالجة الفاقد التعليمي.</a:t>
            </a:r>
            <a:endParaRPr/>
          </a:p>
        </p:txBody>
      </p:sp>
      <p:sp>
        <p:nvSpPr>
          <p:cNvPr id="370" name="Google Shape;370;p35"/>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العاشر : تحليل نتائج المتعلمين وتشخيص مستوياتهم</a:t>
            </a:r>
            <a:endParaRPr sz="3600" b="1" i="0" u="none" strike="noStrike" cap="none" dirty="0">
              <a:solidFill>
                <a:srgbClr val="000000"/>
              </a:solidFill>
              <a:latin typeface="Arial"/>
              <a:ea typeface="Arial"/>
              <a:cs typeface="Arial"/>
              <a:sym typeface="Arial"/>
            </a:endParaRPr>
          </a:p>
        </p:txBody>
      </p:sp>
      <p:cxnSp>
        <p:nvCxnSpPr>
          <p:cNvPr id="371" name="Google Shape;371;p35"/>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72" name="Google Shape;372;p35"/>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تحليل البيانات لتطوير التعلم عملية تستخلص الحقائق والاستنتاجات من البيانات لتقييم أداء المتعلمين بوضوح وتقديم تغذية راجعة بنّاءة، تشمل:</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تنويع مصادر التقييم: لضمان شمولية النتائج وتقليل التحيز.</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تطوير أهداف تعليمية: قصيرة وطويلة المدى تراعي الفروق الفردية وبيئة التعلم.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تفسير البيانات: لاتخاذ قرارات مستنيرة بشأن فعالية التدريس والمناهج.</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قياس التطبيق العملي للمعرفة: عبر مواقف ومشاريع حقيقية.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تحليل الأداء العام: لتحديد نقاط القوة والضعف، مع إشراك المتعلمين في فهم نتائجهم وتقديم ملاحظات تدعم التطور المستمر</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18</a:t>
            </a:fld>
            <a:endParaRPr sz="1200" b="0" i="0" u="none" strike="noStrike" cap="none">
              <a:solidFill>
                <a:srgbClr val="888E92"/>
              </a:solidFill>
              <a:latin typeface="Sakkal Majalla"/>
              <a:ea typeface="Sakkal Majalla"/>
              <a:cs typeface="Sakkal Majalla"/>
              <a:sym typeface="Sakkal Majalla"/>
            </a:endParaRPr>
          </a:p>
        </p:txBody>
      </p:sp>
      <p:cxnSp>
        <p:nvCxnSpPr>
          <p:cNvPr id="378" name="Google Shape;378;p36"/>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379" name="Google Shape;379;p36"/>
          <p:cNvGrpSpPr/>
          <p:nvPr/>
        </p:nvGrpSpPr>
        <p:grpSpPr>
          <a:xfrm>
            <a:off x="277831" y="1051564"/>
            <a:ext cx="5702839" cy="5463534"/>
            <a:chOff x="8333490" y="2018584"/>
            <a:chExt cx="3103333" cy="2850585"/>
          </a:xfrm>
        </p:grpSpPr>
        <p:grpSp>
          <p:nvGrpSpPr>
            <p:cNvPr id="380" name="Google Shape;380;p36"/>
            <p:cNvGrpSpPr/>
            <p:nvPr/>
          </p:nvGrpSpPr>
          <p:grpSpPr>
            <a:xfrm>
              <a:off x="8333490" y="2018584"/>
              <a:ext cx="3103333" cy="2850585"/>
              <a:chOff x="8795291" y="2161288"/>
              <a:chExt cx="3099236" cy="2618266"/>
            </a:xfrm>
          </p:grpSpPr>
          <p:sp>
            <p:nvSpPr>
              <p:cNvPr id="381" name="Google Shape;381;p36"/>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382" name="Google Shape;382;p36"/>
              <p:cNvGrpSpPr/>
              <p:nvPr/>
            </p:nvGrpSpPr>
            <p:grpSpPr>
              <a:xfrm>
                <a:off x="8853804" y="2264946"/>
                <a:ext cx="2940394" cy="1915493"/>
                <a:chOff x="7313042" y="1130901"/>
                <a:chExt cx="2278877" cy="964488"/>
              </a:xfrm>
            </p:grpSpPr>
            <p:graphicFrame>
              <p:nvGraphicFramePr>
                <p:cNvPr id="383" name="Google Shape;383;p36"/>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384" name="Google Shape;384;p36"/>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385" name="Google Shape;385;p36"/>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86" name="Google Shape;386;p36"/>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387" name="Google Shape;387;p36"/>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الثامن </a:t>
                </a:r>
                <a:endParaRPr sz="1800" b="1" i="0" u="none" strike="noStrike" cap="none">
                  <a:solidFill>
                    <a:srgbClr val="1C6980"/>
                  </a:solidFill>
                  <a:latin typeface="Sakkal Majalla"/>
                  <a:ea typeface="Sakkal Majalla"/>
                  <a:cs typeface="Sakkal Majalla"/>
                  <a:sym typeface="Sakkal Majalla"/>
                </a:endParaRPr>
              </a:p>
            </p:txBody>
          </p:sp>
        </p:grpSp>
        <p:sp>
          <p:nvSpPr>
            <p:cNvPr id="388" name="Google Shape;388;p36"/>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389" name="Google Shape;389;p36"/>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390" name="Google Shape;390;p36"/>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391" name="Google Shape;391;p36"/>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392" name="Google Shape;392;p36"/>
          <p:cNvSpPr/>
          <p:nvPr/>
        </p:nvSpPr>
        <p:spPr>
          <a:xfrm>
            <a:off x="213156" y="4403695"/>
            <a:ext cx="5702838" cy="1477287"/>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الاختبارات</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ملفات إنجاز الطلاب</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المهام الأدائية ومشاريع الطلاب</a:t>
            </a:r>
            <a:endParaRPr/>
          </a:p>
        </p:txBody>
      </p:sp>
      <p:sp>
        <p:nvSpPr>
          <p:cNvPr id="393" name="Google Shape;393;p36"/>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الحادي عشر : تنوع أساليب وأدوات التقويم</a:t>
            </a:r>
            <a:endParaRPr sz="3600" b="1" i="0" u="none" strike="noStrike" cap="none" dirty="0">
              <a:solidFill>
                <a:srgbClr val="000000"/>
              </a:solidFill>
              <a:latin typeface="Arial"/>
              <a:ea typeface="Arial"/>
              <a:cs typeface="Arial"/>
              <a:sym typeface="Arial"/>
            </a:endParaRPr>
          </a:p>
        </p:txBody>
      </p:sp>
      <p:cxnSp>
        <p:nvCxnSpPr>
          <p:cNvPr id="394" name="Google Shape;394;p36"/>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95" name="Google Shape;395;p36"/>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توظيف أساليب تقويم متنوعة على أن يكون من ضمتها الاختبارات (شفهية، تحريرية) والمهمات الادائية التي تتناسب مع طبيعة الأهداف ومخرجات التعلم.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الاستفادة من نتائج تنوع أساليب وأدوات التقويم بتوظيفها في تحسين مستوى الأداء بصفة مستمرة.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التقويم القبلي (التشخيصي) للوقوف على مدى استعداد المتعلمين وتشخيص امتلاكهم لمهارات وخيرات أساسية سابقة.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تطبيق التقويم التكويني أثناء عملية التعلم لبناء وتطوير المهارات والكفايات لدى المتعلمين وإصدار أحكام عن مستوياتهم وفق معايير كمية ونوعية يقاس من خلالها التعلم.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تطبيق التقويم الختامي لمعرفة مدى تحقق أهداف العملية التعليمية وقياس تقدم التعلم واصدار أحكام عن مستويات الطلبة.</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1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19</a:t>
            </a:fld>
            <a:endParaRPr sz="1200" b="0" i="0" u="none" strike="noStrike" cap="none">
              <a:solidFill>
                <a:srgbClr val="888E92"/>
              </a:solidFill>
              <a:latin typeface="Sakkal Majalla"/>
              <a:ea typeface="Sakkal Majalla"/>
              <a:cs typeface="Sakkal Majalla"/>
              <a:sym typeface="Sakkal Majalla"/>
            </a:endParaRPr>
          </a:p>
        </p:txBody>
      </p:sp>
      <p:cxnSp>
        <p:nvCxnSpPr>
          <p:cNvPr id="401" name="Google Shape;401;p12"/>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402" name="Google Shape;402;p12"/>
          <p:cNvSpPr txBox="1"/>
          <p:nvPr/>
        </p:nvSpPr>
        <p:spPr>
          <a:xfrm>
            <a:off x="5918234" y="249564"/>
            <a:ext cx="5913653" cy="707856"/>
          </a:xfrm>
          <a:prstGeom prst="rect">
            <a:avLst/>
          </a:prstGeom>
          <a:noFill/>
          <a:ln>
            <a:noFill/>
          </a:ln>
        </p:spPr>
        <p:txBody>
          <a:bodyPr spcFirstLastPara="1" wrap="square" lIns="91425" tIns="91425" rIns="91425" bIns="91425" anchor="t" anchorCtr="0">
            <a:spAutoFit/>
          </a:bodyPr>
          <a:lstStyle/>
          <a:p>
            <a:pPr marL="0" marR="0" lvl="0" indent="0" algn="ctr" rtl="1">
              <a:lnSpc>
                <a:spcPct val="100000"/>
              </a:lnSpc>
              <a:spcBef>
                <a:spcPts val="0"/>
              </a:spcBef>
              <a:spcAft>
                <a:spcPts val="0"/>
              </a:spcAft>
              <a:buClr>
                <a:srgbClr val="000000"/>
              </a:buClr>
              <a:buSzPts val="3400"/>
              <a:buFont typeface="Arial"/>
              <a:buNone/>
            </a:pPr>
            <a:r>
              <a:rPr lang="ar-SA" sz="3400" b="1" i="0" u="none" strike="noStrike" cap="none" dirty="0">
                <a:solidFill>
                  <a:srgbClr val="C00000"/>
                </a:solidFill>
                <a:latin typeface="Sakkal Majalla"/>
                <a:ea typeface="Sakkal Majalla"/>
                <a:cs typeface="Sakkal Majalla"/>
                <a:sym typeface="Sakkal Majalla"/>
              </a:rPr>
              <a:t>منجزات أخرى خلال العام الدراسي </a:t>
            </a:r>
            <a:r>
              <a:rPr lang="ar-SA" sz="3400" b="1" i="0" u="none" strike="noStrike" cap="none" dirty="0">
                <a:solidFill>
                  <a:srgbClr val="C00000"/>
                </a:solidFill>
                <a:latin typeface="+mn-lt"/>
                <a:ea typeface="Sakkal Majalla"/>
                <a:cs typeface="Sakkal Majalla" panose="02000000000000000000" pitchFamily="2" charset="-78"/>
                <a:sym typeface="Sakkal Majalla"/>
              </a:rPr>
              <a:t>١٤٤٧</a:t>
            </a:r>
            <a:r>
              <a:rPr lang="ar-SA" sz="3400" b="1" i="0" u="none" strike="noStrike" cap="none" dirty="0">
                <a:solidFill>
                  <a:srgbClr val="C00000"/>
                </a:solidFill>
                <a:latin typeface="Sakkal Majalla"/>
                <a:ea typeface="Sakkal Majalla"/>
                <a:cs typeface="Sakkal Majalla"/>
                <a:sym typeface="Sakkal Majalla"/>
              </a:rPr>
              <a:t> هـ</a:t>
            </a:r>
            <a:endParaRPr dirty="0"/>
          </a:p>
        </p:txBody>
      </p:sp>
      <p:sp>
        <p:nvSpPr>
          <p:cNvPr id="403" name="Google Shape;403;p12"/>
          <p:cNvSpPr/>
          <p:nvPr/>
        </p:nvSpPr>
        <p:spPr>
          <a:xfrm>
            <a:off x="412989" y="3690276"/>
            <a:ext cx="2853499" cy="2848636"/>
          </a:xfrm>
          <a:prstGeom prst="roundRect">
            <a:avLst>
              <a:gd name="adj" fmla="val 16667"/>
            </a:avLst>
          </a:prstGeom>
          <a:solidFill>
            <a:srgbClr val="FF00FF"/>
          </a:solidFill>
          <a:ln w="12700"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404" name="Google Shape;404;p12"/>
          <p:cNvSpPr txBox="1"/>
          <p:nvPr/>
        </p:nvSpPr>
        <p:spPr>
          <a:xfrm>
            <a:off x="811038" y="3133806"/>
            <a:ext cx="2025975" cy="400069"/>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000"/>
              <a:buFont typeface="Arial"/>
              <a:buNone/>
            </a:pPr>
            <a:r>
              <a:rPr lang="ar-SA" sz="2000" b="1" i="0" u="none" strike="noStrike" cap="none">
                <a:solidFill>
                  <a:schemeClr val="dk1"/>
                </a:solidFill>
                <a:latin typeface="Sakkal Majalla"/>
                <a:ea typeface="Sakkal Majalla"/>
                <a:cs typeface="Sakkal Majalla"/>
                <a:sym typeface="Sakkal Majalla"/>
              </a:rPr>
              <a:t>الشاهد / باركود تفاعلي </a:t>
            </a:r>
            <a:endParaRPr sz="2000" b="1" i="0" u="none" strike="noStrike" cap="none">
              <a:solidFill>
                <a:srgbClr val="000000"/>
              </a:solidFill>
              <a:latin typeface="Arial"/>
              <a:ea typeface="Arial"/>
              <a:cs typeface="Arial"/>
              <a:sym typeface="Arial"/>
            </a:endParaRPr>
          </a:p>
        </p:txBody>
      </p:sp>
      <p:sp>
        <p:nvSpPr>
          <p:cNvPr id="405" name="Google Shape;405;p12"/>
          <p:cNvSpPr/>
          <p:nvPr/>
        </p:nvSpPr>
        <p:spPr>
          <a:xfrm>
            <a:off x="3581399" y="1165670"/>
            <a:ext cx="8250487" cy="707850"/>
          </a:xfrm>
          <a:prstGeom prst="roundRect">
            <a:avLst>
              <a:gd name="adj" fmla="val 16667"/>
            </a:avLst>
          </a:prstGeom>
          <a:solidFill>
            <a:schemeClr val="accent6"/>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06" name="Google Shape;406;p12"/>
          <p:cNvSpPr/>
          <p:nvPr/>
        </p:nvSpPr>
        <p:spPr>
          <a:xfrm>
            <a:off x="3581399" y="2105599"/>
            <a:ext cx="8250487" cy="707850"/>
          </a:xfrm>
          <a:prstGeom prst="roundRect">
            <a:avLst>
              <a:gd name="adj" fmla="val 16667"/>
            </a:avLst>
          </a:prstGeom>
          <a:solidFill>
            <a:srgbClr val="CCEBF4"/>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07" name="Google Shape;407;p12"/>
          <p:cNvSpPr/>
          <p:nvPr/>
        </p:nvSpPr>
        <p:spPr>
          <a:xfrm>
            <a:off x="3581400" y="3045528"/>
            <a:ext cx="8250487" cy="707850"/>
          </a:xfrm>
          <a:prstGeom prst="roundRect">
            <a:avLst>
              <a:gd name="adj" fmla="val 16667"/>
            </a:avLst>
          </a:prstGeom>
          <a:solidFill>
            <a:schemeClr val="accent6"/>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08" name="Google Shape;408;p12"/>
          <p:cNvSpPr/>
          <p:nvPr/>
        </p:nvSpPr>
        <p:spPr>
          <a:xfrm>
            <a:off x="3581399" y="3985457"/>
            <a:ext cx="8250488" cy="703413"/>
          </a:xfrm>
          <a:prstGeom prst="roundRect">
            <a:avLst>
              <a:gd name="adj" fmla="val 16667"/>
            </a:avLst>
          </a:prstGeom>
          <a:solidFill>
            <a:srgbClr val="CCEBF4"/>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09" name="Google Shape;409;p12"/>
          <p:cNvSpPr/>
          <p:nvPr/>
        </p:nvSpPr>
        <p:spPr>
          <a:xfrm>
            <a:off x="3581399" y="4895984"/>
            <a:ext cx="8250488" cy="707850"/>
          </a:xfrm>
          <a:prstGeom prst="roundRect">
            <a:avLst>
              <a:gd name="adj" fmla="val 16667"/>
            </a:avLst>
          </a:prstGeom>
          <a:solidFill>
            <a:schemeClr val="accent6"/>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10" name="Google Shape;410;p12"/>
          <p:cNvSpPr/>
          <p:nvPr/>
        </p:nvSpPr>
        <p:spPr>
          <a:xfrm>
            <a:off x="3581399" y="5806511"/>
            <a:ext cx="8250488" cy="707850"/>
          </a:xfrm>
          <a:prstGeom prst="roundRect">
            <a:avLst>
              <a:gd name="adj" fmla="val 16667"/>
            </a:avLst>
          </a:prstGeom>
          <a:solidFill>
            <a:srgbClr val="CCEBF4"/>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2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2</a:t>
            </a:fld>
            <a:endParaRPr sz="1200" b="0" i="0" u="none" strike="noStrike" cap="none">
              <a:solidFill>
                <a:srgbClr val="888E92"/>
              </a:solidFill>
              <a:latin typeface="Sakkal Majalla"/>
              <a:ea typeface="Sakkal Majalla"/>
              <a:cs typeface="Sakkal Majalla"/>
              <a:sym typeface="Sakkal Majalla"/>
            </a:endParaRPr>
          </a:p>
        </p:txBody>
      </p:sp>
      <p:sp>
        <p:nvSpPr>
          <p:cNvPr id="62" name="Google Shape;62;p22"/>
          <p:cNvSpPr txBox="1"/>
          <p:nvPr/>
        </p:nvSpPr>
        <p:spPr>
          <a:xfrm>
            <a:off x="7948246" y="1219273"/>
            <a:ext cx="4037428" cy="621543"/>
          </a:xfrm>
          <a:prstGeom prst="rect">
            <a:avLst/>
          </a:prstGeom>
          <a:noFill/>
          <a:ln>
            <a:noFill/>
          </a:ln>
        </p:spPr>
        <p:txBody>
          <a:bodyPr spcFirstLastPara="1" wrap="square" lIns="91425" tIns="45700" rIns="91425" bIns="45700" anchor="t" anchorCtr="0">
            <a:normAutofit/>
          </a:bodyPr>
          <a:lstStyle/>
          <a:p>
            <a:pPr marL="0" marR="0" lvl="0" indent="0" algn="r" rtl="1">
              <a:lnSpc>
                <a:spcPct val="90000"/>
              </a:lnSpc>
              <a:spcBef>
                <a:spcPts val="0"/>
              </a:spcBef>
              <a:spcAft>
                <a:spcPts val="0"/>
              </a:spcAft>
              <a:buClr>
                <a:schemeClr val="dk1"/>
              </a:buClr>
              <a:buSzPts val="2400"/>
              <a:buFont typeface="Sakkal Majalla"/>
              <a:buNone/>
            </a:pPr>
            <a:endParaRPr sz="2400" b="0" i="0" u="none" strike="noStrike" cap="none">
              <a:solidFill>
                <a:srgbClr val="268CAB"/>
              </a:solidFill>
              <a:latin typeface="Sakkal Majalla"/>
              <a:ea typeface="Sakkal Majalla"/>
              <a:cs typeface="Sakkal Majalla"/>
              <a:sym typeface="Sakkal Majalla"/>
            </a:endParaRPr>
          </a:p>
        </p:txBody>
      </p:sp>
      <p:cxnSp>
        <p:nvCxnSpPr>
          <p:cNvPr id="63" name="Google Shape;63;p22"/>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64" name="Google Shape;64;p22"/>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المقدمة</a:t>
            </a:r>
            <a:endParaRPr sz="3200" b="1" i="0" u="none" strike="noStrike" cap="none">
              <a:solidFill>
                <a:srgbClr val="003845"/>
              </a:solidFill>
              <a:latin typeface="Sakkal Majalla"/>
              <a:ea typeface="Sakkal Majalla"/>
              <a:cs typeface="Sakkal Majalla"/>
              <a:sym typeface="Sakkal Majalla"/>
            </a:endParaRPr>
          </a:p>
        </p:txBody>
      </p:sp>
      <p:sp>
        <p:nvSpPr>
          <p:cNvPr id="65" name="Google Shape;65;p22"/>
          <p:cNvSpPr txBox="1"/>
          <p:nvPr/>
        </p:nvSpPr>
        <p:spPr>
          <a:xfrm>
            <a:off x="759206" y="3024335"/>
            <a:ext cx="10673587" cy="2923847"/>
          </a:xfrm>
          <a:prstGeom prst="rect">
            <a:avLst/>
          </a:prstGeom>
          <a:noFill/>
          <a:ln>
            <a:noFill/>
          </a:ln>
        </p:spPr>
        <p:txBody>
          <a:bodyPr spcFirstLastPara="1" wrap="square" lIns="91425" tIns="91425" rIns="91425" bIns="91425" anchor="t" anchorCtr="0">
            <a:spAutoFit/>
          </a:bodyPr>
          <a:lstStyle/>
          <a:p>
            <a:pPr marL="0" marR="0" lvl="0" indent="0" algn="ctr" rtl="1">
              <a:lnSpc>
                <a:spcPct val="100000"/>
              </a:lnSpc>
              <a:spcBef>
                <a:spcPts val="600"/>
              </a:spcBef>
              <a:spcAft>
                <a:spcPts val="600"/>
              </a:spcAft>
              <a:buClr>
                <a:srgbClr val="000000"/>
              </a:buClr>
              <a:buSzPts val="2400"/>
              <a:buFont typeface="Arial"/>
              <a:buNone/>
            </a:pPr>
            <a:r>
              <a:rPr lang="ar-SA" sz="2400" b="0" i="0" u="none" strike="noStrike" cap="none">
                <a:solidFill>
                  <a:srgbClr val="000000"/>
                </a:solidFill>
                <a:latin typeface="Amiri"/>
                <a:ea typeface="Amiri"/>
                <a:cs typeface="Amiri"/>
                <a:sym typeface="Amiri"/>
              </a:rPr>
              <a:t>الحمد لله والصلاة والسلام على رسول الله وبعد</a:t>
            </a:r>
            <a:br>
              <a:rPr lang="ar-SA" sz="2400" b="0" i="0" u="none" strike="noStrike" cap="none">
                <a:solidFill>
                  <a:srgbClr val="000000"/>
                </a:solidFill>
                <a:latin typeface="Arial"/>
                <a:ea typeface="Arial"/>
                <a:cs typeface="Arial"/>
                <a:sym typeface="Arial"/>
              </a:rPr>
            </a:br>
            <a:r>
              <a:rPr lang="ar-SA" sz="2400" b="0" i="0" u="none" strike="noStrike" cap="none">
                <a:solidFill>
                  <a:srgbClr val="000000"/>
                </a:solidFill>
                <a:latin typeface="Amiri"/>
                <a:ea typeface="Amiri"/>
                <a:cs typeface="Amiri"/>
                <a:sym typeface="Amiri"/>
              </a:rPr>
              <a:t>تحية طيبة</a:t>
            </a:r>
            <a:br>
              <a:rPr lang="ar-SA" sz="2400" b="0" i="0" u="none" strike="noStrike" cap="none">
                <a:solidFill>
                  <a:srgbClr val="000000"/>
                </a:solidFill>
                <a:latin typeface="Arial"/>
                <a:ea typeface="Arial"/>
                <a:cs typeface="Arial"/>
                <a:sym typeface="Arial"/>
              </a:rPr>
            </a:br>
            <a:r>
              <a:rPr lang="ar-SA" sz="2400" b="0" i="0" u="none" strike="noStrike" cap="none">
                <a:solidFill>
                  <a:srgbClr val="000000"/>
                </a:solidFill>
                <a:latin typeface="Amiri"/>
                <a:ea typeface="Amiri"/>
                <a:cs typeface="Amiri"/>
                <a:sym typeface="Amiri"/>
              </a:rPr>
              <a:t>هنا ملف انجازي خلال عام كامل بصفتي معلم مادة .....</a:t>
            </a:r>
            <a:br>
              <a:rPr lang="ar-SA" sz="2400" b="0" i="0" u="none" strike="noStrike" cap="none">
                <a:solidFill>
                  <a:srgbClr val="000000"/>
                </a:solidFill>
                <a:latin typeface="Arial"/>
                <a:ea typeface="Arial"/>
                <a:cs typeface="Arial"/>
                <a:sym typeface="Arial"/>
              </a:rPr>
            </a:br>
            <a:r>
              <a:rPr lang="ar-SA" sz="2400" b="0" i="0" u="none" strike="noStrike" cap="none">
                <a:solidFill>
                  <a:srgbClr val="000000"/>
                </a:solidFill>
                <a:latin typeface="Amiri"/>
                <a:ea typeface="Amiri"/>
                <a:cs typeface="Amiri"/>
                <a:sym typeface="Amiri"/>
              </a:rPr>
              <a:t>‏ ‏بعد توفيق الله ثم دعمكم اللامحدود ‏من شأنه الانطلاق نحو العمل بكل حب وتفاني وجدية ورغبة منا نحو التطوير ونهضة تعليمنا قدمت خلال هذا العام العديد من المبادرات والانجازات وهذا جزء من واجبنا تجاه وطننا المعطاء</a:t>
            </a:r>
            <a:br>
              <a:rPr lang="ar-SA" sz="2400" b="0" i="0" u="none" strike="noStrike" cap="none">
                <a:solidFill>
                  <a:srgbClr val="000000"/>
                </a:solidFill>
                <a:latin typeface="Arial"/>
                <a:ea typeface="Arial"/>
                <a:cs typeface="Arial"/>
                <a:sym typeface="Arial"/>
              </a:rPr>
            </a:br>
            <a:r>
              <a:rPr lang="ar-SA" sz="2400" b="0" i="0" u="none" strike="noStrike" cap="none">
                <a:solidFill>
                  <a:srgbClr val="000000"/>
                </a:solidFill>
                <a:latin typeface="Amiri"/>
                <a:ea typeface="Amiri"/>
                <a:cs typeface="Amiri"/>
                <a:sym typeface="Amiri"/>
              </a:rPr>
              <a:t>ولي امنية ان ينال ملفي استحسانكم </a:t>
            </a:r>
            <a:endParaRPr sz="2400" b="1" i="0" u="none" strike="noStrike" cap="none">
              <a:solidFill>
                <a:srgbClr val="FF0000"/>
              </a:solidFill>
              <a:latin typeface="Sakkal Majalla"/>
              <a:ea typeface="Sakkal Majalla"/>
              <a:cs typeface="Sakkal Majalla"/>
              <a:sym typeface="Sakkal Majalla"/>
            </a:endParaRPr>
          </a:p>
        </p:txBody>
      </p:sp>
      <p:pic>
        <p:nvPicPr>
          <p:cNvPr id="66" name="Google Shape;66;p22"/>
          <p:cNvPicPr preferRelativeResize="0"/>
          <p:nvPr/>
        </p:nvPicPr>
        <p:blipFill rotWithShape="1">
          <a:blip r:embed="rId3">
            <a:alphaModFix/>
          </a:blip>
          <a:srcRect/>
          <a:stretch/>
        </p:blipFill>
        <p:spPr>
          <a:xfrm>
            <a:off x="4547162" y="909818"/>
            <a:ext cx="2939687" cy="2107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7"/>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20</a:t>
            </a:fld>
            <a:endParaRPr sz="1200" b="0" i="0" u="none" strike="noStrike" cap="none">
              <a:solidFill>
                <a:srgbClr val="888E92"/>
              </a:solidFill>
              <a:latin typeface="Sakkal Majalla"/>
              <a:ea typeface="Sakkal Majalla"/>
              <a:cs typeface="Sakkal Majalla"/>
              <a:sym typeface="Sakkal Majalla"/>
            </a:endParaRPr>
          </a:p>
        </p:txBody>
      </p:sp>
      <p:cxnSp>
        <p:nvCxnSpPr>
          <p:cNvPr id="416" name="Google Shape;416;p37"/>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417" name="Google Shape;417;p37"/>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الخاتمة </a:t>
            </a:r>
            <a:endParaRPr sz="3200" b="1" i="0" u="none" strike="noStrike" cap="none">
              <a:solidFill>
                <a:srgbClr val="003845"/>
              </a:solidFill>
              <a:latin typeface="Sakkal Majalla"/>
              <a:ea typeface="Sakkal Majalla"/>
              <a:cs typeface="Sakkal Majalla"/>
              <a:sym typeface="Sakkal Majalla"/>
            </a:endParaRPr>
          </a:p>
        </p:txBody>
      </p:sp>
      <p:pic>
        <p:nvPicPr>
          <p:cNvPr id="418" name="Google Shape;418;p37"/>
          <p:cNvPicPr preferRelativeResize="0"/>
          <p:nvPr/>
        </p:nvPicPr>
        <p:blipFill rotWithShape="1">
          <a:blip r:embed="rId3">
            <a:alphaModFix/>
          </a:blip>
          <a:srcRect/>
          <a:stretch/>
        </p:blipFill>
        <p:spPr>
          <a:xfrm>
            <a:off x="5040919" y="1214618"/>
            <a:ext cx="2392735" cy="1977962"/>
          </a:xfrm>
          <a:prstGeom prst="rect">
            <a:avLst/>
          </a:prstGeom>
          <a:noFill/>
          <a:ln>
            <a:noFill/>
          </a:ln>
        </p:spPr>
      </p:pic>
      <p:sp>
        <p:nvSpPr>
          <p:cNvPr id="419" name="Google Shape;419;p37"/>
          <p:cNvSpPr txBox="1"/>
          <p:nvPr/>
        </p:nvSpPr>
        <p:spPr>
          <a:xfrm>
            <a:off x="1668463" y="3192580"/>
            <a:ext cx="8855073" cy="2862282"/>
          </a:xfrm>
          <a:prstGeom prst="rect">
            <a:avLst/>
          </a:prstGeom>
          <a:noFill/>
          <a:ln>
            <a:noFill/>
          </a:ln>
        </p:spPr>
        <p:txBody>
          <a:bodyPr spcFirstLastPara="1" wrap="square" lIns="91425" tIns="45700" rIns="91425" bIns="45700" anchor="t" anchorCtr="0">
            <a:spAutoFit/>
          </a:bodyPr>
          <a:lstStyle/>
          <a:p>
            <a:pPr marL="0" marR="0" lvl="0" indent="0" algn="ctr" rtl="1">
              <a:lnSpc>
                <a:spcPct val="150000"/>
              </a:lnSpc>
              <a:spcBef>
                <a:spcPts val="0"/>
              </a:spcBef>
              <a:spcAft>
                <a:spcPts val="0"/>
              </a:spcAft>
              <a:buNone/>
            </a:pPr>
            <a:r>
              <a:rPr lang="ar-SA" sz="4000" b="1" i="0" u="none" strike="noStrike" cap="none" dirty="0">
                <a:solidFill>
                  <a:srgbClr val="000000"/>
                </a:solidFill>
                <a:latin typeface="Arial"/>
                <a:ea typeface="Arial"/>
                <a:cs typeface="Arial"/>
                <a:sym typeface="Arial"/>
              </a:rPr>
              <a:t>أسأل الله أن يجعل هذا العمل</a:t>
            </a:r>
            <a:endParaRPr dirty="0"/>
          </a:p>
          <a:p>
            <a:pPr marL="0" marR="0" lvl="0" indent="0" algn="ctr" rtl="1">
              <a:lnSpc>
                <a:spcPct val="150000"/>
              </a:lnSpc>
              <a:spcBef>
                <a:spcPts val="0"/>
              </a:spcBef>
              <a:spcAft>
                <a:spcPts val="0"/>
              </a:spcAft>
              <a:buNone/>
            </a:pPr>
            <a:r>
              <a:rPr lang="ar-SA" sz="4000" b="1" i="0" u="none" strike="noStrike" cap="none" dirty="0">
                <a:solidFill>
                  <a:srgbClr val="000000"/>
                </a:solidFill>
                <a:latin typeface="Arial"/>
                <a:ea typeface="Arial"/>
                <a:cs typeface="Arial"/>
                <a:sym typeface="Arial"/>
              </a:rPr>
              <a:t> خالصاً لوجهه</a:t>
            </a:r>
            <a:endParaRPr dirty="0"/>
          </a:p>
          <a:p>
            <a:pPr marL="0" marR="0" lvl="0" indent="0" algn="ctr" rtl="1">
              <a:lnSpc>
                <a:spcPct val="150000"/>
              </a:lnSpc>
              <a:spcBef>
                <a:spcPts val="0"/>
              </a:spcBef>
              <a:spcAft>
                <a:spcPts val="0"/>
              </a:spcAft>
              <a:buNone/>
            </a:pPr>
            <a:r>
              <a:rPr lang="ar-SA" sz="4000" b="1" i="0" u="none" strike="noStrike" cap="none" dirty="0">
                <a:solidFill>
                  <a:srgbClr val="000000"/>
                </a:solidFill>
                <a:latin typeface="Arial"/>
                <a:ea typeface="Arial"/>
                <a:cs typeface="Arial"/>
                <a:sym typeface="Arial"/>
              </a:rPr>
              <a:t>معلم المادة : ∑</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13"/>
          <p:cNvSpPr txBox="1"/>
          <p:nvPr/>
        </p:nvSpPr>
        <p:spPr>
          <a:xfrm>
            <a:off x="5039332" y="3017838"/>
            <a:ext cx="2392735" cy="101562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CDCDCD"/>
              </a:buClr>
              <a:buSzPts val="4800"/>
              <a:buFont typeface="Sakkal Majalla"/>
              <a:buNone/>
            </a:pPr>
            <a:r>
              <a:rPr lang="ar-SA" sz="6000" b="1" i="0" u="none" strike="noStrike" cap="none">
                <a:solidFill>
                  <a:srgbClr val="CDCDCD"/>
                </a:solidFill>
                <a:latin typeface="Sakkal Majalla"/>
                <a:ea typeface="Sakkal Majalla"/>
                <a:cs typeface="Sakkal Majalla"/>
                <a:sym typeface="Sakkal Majalla"/>
              </a:rPr>
              <a:t>شكرًا لكم</a:t>
            </a:r>
            <a:endParaRPr sz="6000" b="0" i="0" u="none" strike="noStrike" cap="none">
              <a:solidFill>
                <a:srgbClr val="000000"/>
              </a:solidFill>
              <a:latin typeface="Arial"/>
              <a:ea typeface="Arial"/>
              <a:cs typeface="Arial"/>
              <a:sym typeface="Arial"/>
            </a:endParaRPr>
          </a:p>
        </p:txBody>
      </p:sp>
      <p:pic>
        <p:nvPicPr>
          <p:cNvPr id="425" name="Google Shape;425;p13"/>
          <p:cNvPicPr preferRelativeResize="0"/>
          <p:nvPr/>
        </p:nvPicPr>
        <p:blipFill rotWithShape="1">
          <a:blip r:embed="rId3">
            <a:alphaModFix/>
          </a:blip>
          <a:srcRect/>
          <a:stretch/>
        </p:blipFill>
        <p:spPr>
          <a:xfrm>
            <a:off x="169047" y="195306"/>
            <a:ext cx="1725168" cy="1487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23"/>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3</a:t>
            </a:fld>
            <a:endParaRPr sz="1200" b="0" i="0" u="none" strike="noStrike" cap="none">
              <a:solidFill>
                <a:srgbClr val="888E92"/>
              </a:solidFill>
              <a:latin typeface="Sakkal Majalla"/>
              <a:ea typeface="Sakkal Majalla"/>
              <a:cs typeface="Sakkal Majalla"/>
              <a:sym typeface="Sakkal Majalla"/>
            </a:endParaRPr>
          </a:p>
        </p:txBody>
      </p:sp>
      <p:cxnSp>
        <p:nvCxnSpPr>
          <p:cNvPr id="72" name="Google Shape;72;p23"/>
          <p:cNvCxnSpPr/>
          <p:nvPr/>
        </p:nvCxnSpPr>
        <p:spPr>
          <a:xfrm rot="10800000">
            <a:off x="4251469" y="667833"/>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73" name="Google Shape;73;p23"/>
          <p:cNvSpPr txBox="1"/>
          <p:nvPr/>
        </p:nvSpPr>
        <p:spPr>
          <a:xfrm>
            <a:off x="3802799" y="115399"/>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محتويات ملف الإنجاز</a:t>
            </a:r>
            <a:endParaRPr sz="3200" b="1" i="0" u="none" strike="noStrike" cap="none">
              <a:solidFill>
                <a:srgbClr val="003845"/>
              </a:solidFill>
              <a:latin typeface="Sakkal Majalla"/>
              <a:ea typeface="Sakkal Majalla"/>
              <a:cs typeface="Sakkal Majalla"/>
              <a:sym typeface="Sakkal Majalla"/>
            </a:endParaRPr>
          </a:p>
        </p:txBody>
      </p:sp>
      <p:sp>
        <p:nvSpPr>
          <p:cNvPr id="74" name="Google Shape;74;p23"/>
          <p:cNvSpPr/>
          <p:nvPr/>
        </p:nvSpPr>
        <p:spPr>
          <a:xfrm>
            <a:off x="10922486" y="775584"/>
            <a:ext cx="547665" cy="529143"/>
          </a:xfrm>
          <a:custGeom>
            <a:avLst/>
            <a:gdLst/>
            <a:ahLst/>
            <a:cxnLst/>
            <a:rect l="l" t="t" r="r" b="b"/>
            <a:pathLst>
              <a:path w="391635" h="391635" extrusionOk="0">
                <a:moveTo>
                  <a:pt x="0" y="0"/>
                </a:moveTo>
                <a:lnTo>
                  <a:pt x="391636" y="0"/>
                </a:lnTo>
                <a:lnTo>
                  <a:pt x="391636" y="391636"/>
                </a:lnTo>
                <a:lnTo>
                  <a:pt x="0" y="391636"/>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5" name="Google Shape;75;p23">
            <a:hlinkClick r:id="rId4" action="ppaction://hlinksldjump"/>
          </p:cNvPr>
          <p:cNvSpPr/>
          <p:nvPr/>
        </p:nvSpPr>
        <p:spPr>
          <a:xfrm>
            <a:off x="1594016" y="837169"/>
            <a:ext cx="9218758" cy="584775"/>
          </a:xfrm>
          <a:prstGeom prst="roundRect">
            <a:avLst>
              <a:gd name="adj" fmla="val 34041"/>
            </a:avLst>
          </a:prstGeom>
          <a:solidFill>
            <a:srgbClr val="0093B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الفصل الأول : بيانات عامة</a:t>
            </a:r>
            <a:endParaRPr/>
          </a:p>
        </p:txBody>
      </p:sp>
      <p:sp>
        <p:nvSpPr>
          <p:cNvPr id="76" name="Google Shape;76;p23">
            <a:hlinkClick r:id="rId5" action="ppaction://hlinksldjump"/>
          </p:cNvPr>
          <p:cNvSpPr/>
          <p:nvPr/>
        </p:nvSpPr>
        <p:spPr>
          <a:xfrm>
            <a:off x="6203395" y="2302177"/>
            <a:ext cx="5811668" cy="584775"/>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dirty="0">
                <a:solidFill>
                  <a:schemeClr val="lt1"/>
                </a:solidFill>
                <a:latin typeface="Sakkal Majalla" panose="02000000000000000000" pitchFamily="2" charset="-78"/>
                <a:cs typeface="Sakkal Majalla" panose="02000000000000000000" pitchFamily="2" charset="-78"/>
                <a:sym typeface="Arial"/>
              </a:rPr>
              <a:t>المعيار  الأول : أداء الواجبات الوظيفية</a:t>
            </a:r>
            <a:endParaRPr dirty="0">
              <a:latin typeface="Sakkal Majalla" panose="02000000000000000000" pitchFamily="2" charset="-78"/>
              <a:cs typeface="Sakkal Majalla" panose="02000000000000000000" pitchFamily="2" charset="-78"/>
            </a:endParaRPr>
          </a:p>
        </p:txBody>
      </p:sp>
      <p:sp>
        <p:nvSpPr>
          <p:cNvPr id="77" name="Google Shape;77;p23">
            <a:hlinkClick r:id="rId6" action="ppaction://hlinksldjump"/>
          </p:cNvPr>
          <p:cNvSpPr/>
          <p:nvPr/>
        </p:nvSpPr>
        <p:spPr>
          <a:xfrm>
            <a:off x="6203395" y="3010146"/>
            <a:ext cx="5811668" cy="584775"/>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الثاني : التفاعل مع المجتمع المهني</a:t>
            </a:r>
            <a:endParaRPr>
              <a:latin typeface="Sakkal Majalla" panose="02000000000000000000" pitchFamily="2" charset="-78"/>
              <a:cs typeface="Sakkal Majalla" panose="02000000000000000000" pitchFamily="2" charset="-78"/>
            </a:endParaRPr>
          </a:p>
        </p:txBody>
      </p:sp>
      <p:sp>
        <p:nvSpPr>
          <p:cNvPr id="78" name="Google Shape;78;p23">
            <a:hlinkClick r:id="rId7" action="ppaction://hlinksldjump"/>
          </p:cNvPr>
          <p:cNvSpPr/>
          <p:nvPr/>
        </p:nvSpPr>
        <p:spPr>
          <a:xfrm>
            <a:off x="6203395" y="3722435"/>
            <a:ext cx="5811668" cy="584775"/>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الثالث : التفاعل مع أولياء الأمور</a:t>
            </a:r>
            <a:endParaRPr>
              <a:latin typeface="Sakkal Majalla" panose="02000000000000000000" pitchFamily="2" charset="-78"/>
              <a:cs typeface="Sakkal Majalla" panose="02000000000000000000" pitchFamily="2" charset="-78"/>
            </a:endParaRPr>
          </a:p>
        </p:txBody>
      </p:sp>
      <p:sp>
        <p:nvSpPr>
          <p:cNvPr id="79" name="Google Shape;79;p23">
            <a:hlinkClick r:id="rId8" action="ppaction://hlinksldjump"/>
          </p:cNvPr>
          <p:cNvSpPr/>
          <p:nvPr/>
        </p:nvSpPr>
        <p:spPr>
          <a:xfrm>
            <a:off x="6203397" y="4434724"/>
            <a:ext cx="5811666" cy="584776"/>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الرابع : التنويع في إستراتيجيات التدريس</a:t>
            </a:r>
            <a:endParaRPr>
              <a:latin typeface="Sakkal Majalla" panose="02000000000000000000" pitchFamily="2" charset="-78"/>
              <a:cs typeface="Sakkal Majalla" panose="02000000000000000000" pitchFamily="2" charset="-78"/>
            </a:endParaRPr>
          </a:p>
        </p:txBody>
      </p:sp>
      <p:sp>
        <p:nvSpPr>
          <p:cNvPr id="80" name="Google Shape;80;p23">
            <a:hlinkClick r:id="rId9" action="ppaction://hlinksldjump"/>
          </p:cNvPr>
          <p:cNvSpPr/>
          <p:nvPr/>
        </p:nvSpPr>
        <p:spPr>
          <a:xfrm>
            <a:off x="6203397" y="5147014"/>
            <a:ext cx="5811666" cy="584776"/>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الخامس : تحسين نتائج المتعلمين</a:t>
            </a:r>
            <a:endParaRPr>
              <a:latin typeface="Sakkal Majalla" panose="02000000000000000000" pitchFamily="2" charset="-78"/>
              <a:cs typeface="Sakkal Majalla" panose="02000000000000000000" pitchFamily="2" charset="-78"/>
            </a:endParaRPr>
          </a:p>
        </p:txBody>
      </p:sp>
      <p:sp>
        <p:nvSpPr>
          <p:cNvPr id="81" name="Google Shape;81;p23">
            <a:hlinkClick r:id="rId10" action="ppaction://hlinksldjump"/>
          </p:cNvPr>
          <p:cNvSpPr/>
          <p:nvPr/>
        </p:nvSpPr>
        <p:spPr>
          <a:xfrm>
            <a:off x="176932" y="2300289"/>
            <a:ext cx="5811668" cy="584775"/>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dirty="0">
                <a:solidFill>
                  <a:schemeClr val="lt1"/>
                </a:solidFill>
                <a:latin typeface="Sakkal Majalla" panose="02000000000000000000" pitchFamily="2" charset="-78"/>
                <a:cs typeface="Sakkal Majalla" panose="02000000000000000000" pitchFamily="2" charset="-78"/>
                <a:sym typeface="Arial"/>
              </a:rPr>
              <a:t>المعيار السابع : توظيف تقنيات ووسائل التعلم المناسبة</a:t>
            </a:r>
            <a:endParaRPr dirty="0">
              <a:latin typeface="Sakkal Majalla" panose="02000000000000000000" pitchFamily="2" charset="-78"/>
              <a:cs typeface="Sakkal Majalla" panose="02000000000000000000" pitchFamily="2" charset="-78"/>
            </a:endParaRPr>
          </a:p>
        </p:txBody>
      </p:sp>
      <p:sp>
        <p:nvSpPr>
          <p:cNvPr id="82" name="Google Shape;82;p23">
            <a:hlinkClick r:id="rId11" action="ppaction://hlinksldjump"/>
          </p:cNvPr>
          <p:cNvSpPr/>
          <p:nvPr/>
        </p:nvSpPr>
        <p:spPr>
          <a:xfrm>
            <a:off x="164232" y="3010146"/>
            <a:ext cx="5811668" cy="591539"/>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dirty="0">
                <a:solidFill>
                  <a:schemeClr val="lt1"/>
                </a:solidFill>
                <a:latin typeface="Sakkal Majalla" panose="02000000000000000000" pitchFamily="2" charset="-78"/>
                <a:cs typeface="Sakkal Majalla" panose="02000000000000000000" pitchFamily="2" charset="-78"/>
                <a:sym typeface="Arial"/>
              </a:rPr>
              <a:t>المعيار الثامن : تهيئة البيئة التعليمية</a:t>
            </a:r>
            <a:endParaRPr dirty="0">
              <a:latin typeface="Sakkal Majalla" panose="02000000000000000000" pitchFamily="2" charset="-78"/>
              <a:cs typeface="Sakkal Majalla" panose="02000000000000000000" pitchFamily="2" charset="-78"/>
            </a:endParaRPr>
          </a:p>
        </p:txBody>
      </p:sp>
      <p:sp>
        <p:nvSpPr>
          <p:cNvPr id="83" name="Google Shape;83;p23">
            <a:hlinkClick r:id="rId12" action="ppaction://hlinksldjump"/>
          </p:cNvPr>
          <p:cNvSpPr/>
          <p:nvPr/>
        </p:nvSpPr>
        <p:spPr>
          <a:xfrm>
            <a:off x="176932" y="3722435"/>
            <a:ext cx="5811668" cy="591539"/>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التاسع : الإدارة الصفية</a:t>
            </a:r>
            <a:endParaRPr>
              <a:latin typeface="Sakkal Majalla" panose="02000000000000000000" pitchFamily="2" charset="-78"/>
              <a:cs typeface="Sakkal Majalla" panose="02000000000000000000" pitchFamily="2" charset="-78"/>
            </a:endParaRPr>
          </a:p>
        </p:txBody>
      </p:sp>
      <p:sp>
        <p:nvSpPr>
          <p:cNvPr id="84" name="Google Shape;84;p23">
            <a:hlinkClick r:id="rId13" action="ppaction://hlinksldjump"/>
          </p:cNvPr>
          <p:cNvSpPr/>
          <p:nvPr/>
        </p:nvSpPr>
        <p:spPr>
          <a:xfrm>
            <a:off x="164232" y="4434724"/>
            <a:ext cx="5811668" cy="591538"/>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400" b="1" i="0" u="none" strike="noStrike" cap="none" dirty="0">
                <a:solidFill>
                  <a:schemeClr val="lt1"/>
                </a:solidFill>
                <a:latin typeface="Sakkal Majalla" panose="02000000000000000000" pitchFamily="2" charset="-78"/>
                <a:cs typeface="Sakkal Majalla" panose="02000000000000000000" pitchFamily="2" charset="-78"/>
                <a:sym typeface="Arial"/>
              </a:rPr>
              <a:t>المعيار العاشر: تحليل نتائج المتعلمين وتشخيص مستوياتهم</a:t>
            </a:r>
            <a:endParaRPr sz="2400" dirty="0">
              <a:latin typeface="Sakkal Majalla" panose="02000000000000000000" pitchFamily="2" charset="-78"/>
              <a:cs typeface="Sakkal Majalla" panose="02000000000000000000" pitchFamily="2" charset="-78"/>
            </a:endParaRPr>
          </a:p>
        </p:txBody>
      </p:sp>
      <p:sp>
        <p:nvSpPr>
          <p:cNvPr id="85" name="Google Shape;85;p23">
            <a:hlinkClick r:id="rId14" action="ppaction://hlinksldjump"/>
          </p:cNvPr>
          <p:cNvSpPr/>
          <p:nvPr/>
        </p:nvSpPr>
        <p:spPr>
          <a:xfrm>
            <a:off x="176932" y="5147012"/>
            <a:ext cx="5811668" cy="584778"/>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الحادي عشر : تنويع أساليب التقويم</a:t>
            </a:r>
            <a:endParaRPr>
              <a:latin typeface="Sakkal Majalla" panose="02000000000000000000" pitchFamily="2" charset="-78"/>
              <a:cs typeface="Sakkal Majalla" panose="02000000000000000000" pitchFamily="2" charset="-78"/>
            </a:endParaRPr>
          </a:p>
        </p:txBody>
      </p:sp>
      <p:sp>
        <p:nvSpPr>
          <p:cNvPr id="86" name="Google Shape;86;p23"/>
          <p:cNvSpPr/>
          <p:nvPr/>
        </p:nvSpPr>
        <p:spPr>
          <a:xfrm>
            <a:off x="1594016" y="1558940"/>
            <a:ext cx="9218758" cy="584775"/>
          </a:xfrm>
          <a:prstGeom prst="roundRect">
            <a:avLst>
              <a:gd name="adj" fmla="val 34041"/>
            </a:avLst>
          </a:prstGeom>
          <a:solidFill>
            <a:srgbClr val="0093B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الفصل الثاني : الشواهد للأداء </a:t>
            </a:r>
            <a:endParaRPr/>
          </a:p>
        </p:txBody>
      </p:sp>
      <p:sp>
        <p:nvSpPr>
          <p:cNvPr id="87" name="Google Shape;87;p23"/>
          <p:cNvSpPr/>
          <p:nvPr/>
        </p:nvSpPr>
        <p:spPr>
          <a:xfrm>
            <a:off x="10922486" y="1574964"/>
            <a:ext cx="547665" cy="529143"/>
          </a:xfrm>
          <a:custGeom>
            <a:avLst/>
            <a:gdLst/>
            <a:ahLst/>
            <a:cxnLst/>
            <a:rect l="l" t="t" r="r" b="b"/>
            <a:pathLst>
              <a:path w="391635" h="391635" extrusionOk="0">
                <a:moveTo>
                  <a:pt x="0" y="0"/>
                </a:moveTo>
                <a:lnTo>
                  <a:pt x="391636" y="0"/>
                </a:lnTo>
                <a:lnTo>
                  <a:pt x="391636" y="391636"/>
                </a:lnTo>
                <a:lnTo>
                  <a:pt x="0" y="391636"/>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8" name="Google Shape;88;p23">
            <a:hlinkClick r:id="rId15" action="ppaction://hlinksldjump"/>
          </p:cNvPr>
          <p:cNvSpPr/>
          <p:nvPr/>
        </p:nvSpPr>
        <p:spPr>
          <a:xfrm>
            <a:off x="6203395" y="5859304"/>
            <a:ext cx="5811666" cy="584776"/>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السادس : إعداد وتنفيذ خطة التعلم</a:t>
            </a:r>
            <a:endParaRPr>
              <a:latin typeface="Sakkal Majalla" panose="02000000000000000000" pitchFamily="2" charset="-78"/>
              <a:cs typeface="Sakkal Majalla" panose="02000000000000000000" pitchFamily="2" charset="-78"/>
            </a:endParaRPr>
          </a:p>
        </p:txBody>
      </p:sp>
      <p:sp>
        <p:nvSpPr>
          <p:cNvPr id="89" name="Google Shape;89;p23">
            <a:hlinkClick r:id="rId16" action="ppaction://hlinksldjump"/>
          </p:cNvPr>
          <p:cNvSpPr/>
          <p:nvPr/>
        </p:nvSpPr>
        <p:spPr>
          <a:xfrm>
            <a:off x="164232" y="5859303"/>
            <a:ext cx="5811668" cy="584778"/>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منجزات أخرى خلال العام الدراسي ١٤٤7 هـ</a:t>
            </a:r>
            <a:endParaRPr>
              <a:latin typeface="Sakkal Majalla" panose="02000000000000000000" pitchFamily="2" charset="-78"/>
              <a:cs typeface="Sakkal Majalla" panose="02000000000000000000" pitchFamily="2" charset="-78"/>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4</a:t>
            </a:fld>
            <a:endParaRPr sz="1200" b="0" i="0" u="none" strike="noStrike" cap="none">
              <a:solidFill>
                <a:srgbClr val="888E92"/>
              </a:solidFill>
              <a:latin typeface="Sakkal Majalla"/>
              <a:ea typeface="Sakkal Majalla"/>
              <a:cs typeface="Sakkal Majalla"/>
              <a:sym typeface="Sakkal Majalla"/>
            </a:endParaRPr>
          </a:p>
        </p:txBody>
      </p:sp>
      <p:cxnSp>
        <p:nvCxnSpPr>
          <p:cNvPr id="95" name="Google Shape;95;p2"/>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96" name="Google Shape;96;p2"/>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الهدف والرؤية</a:t>
            </a:r>
            <a:endParaRPr sz="3200" b="1" i="0" u="none" strike="noStrike" cap="none">
              <a:solidFill>
                <a:srgbClr val="003845"/>
              </a:solidFill>
              <a:latin typeface="Sakkal Majalla"/>
              <a:ea typeface="Sakkal Majalla"/>
              <a:cs typeface="Sakkal Majalla"/>
              <a:sym typeface="Sakkal Majalla"/>
            </a:endParaRPr>
          </a:p>
        </p:txBody>
      </p:sp>
      <p:sp>
        <p:nvSpPr>
          <p:cNvPr id="97" name="Google Shape;97;p2"/>
          <p:cNvSpPr/>
          <p:nvPr/>
        </p:nvSpPr>
        <p:spPr>
          <a:xfrm>
            <a:off x="4251469" y="1094000"/>
            <a:ext cx="3742524" cy="816647"/>
          </a:xfrm>
          <a:prstGeom prst="roundRect">
            <a:avLst>
              <a:gd name="adj" fmla="val 50000"/>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الهدف  من الملف</a:t>
            </a:r>
            <a:endParaRPr/>
          </a:p>
        </p:txBody>
      </p:sp>
      <p:pic>
        <p:nvPicPr>
          <p:cNvPr id="98" name="Google Shape;98;p2"/>
          <p:cNvPicPr preferRelativeResize="0"/>
          <p:nvPr/>
        </p:nvPicPr>
        <p:blipFill rotWithShape="1">
          <a:blip r:embed="rId3">
            <a:alphaModFix/>
          </a:blip>
          <a:srcRect/>
          <a:stretch/>
        </p:blipFill>
        <p:spPr>
          <a:xfrm>
            <a:off x="8221734" y="996838"/>
            <a:ext cx="979170" cy="979170"/>
          </a:xfrm>
          <a:prstGeom prst="rect">
            <a:avLst/>
          </a:prstGeom>
          <a:noFill/>
          <a:ln>
            <a:noFill/>
          </a:ln>
        </p:spPr>
      </p:pic>
      <p:sp>
        <p:nvSpPr>
          <p:cNvPr id="99" name="Google Shape;99;p2"/>
          <p:cNvSpPr/>
          <p:nvPr/>
        </p:nvSpPr>
        <p:spPr>
          <a:xfrm>
            <a:off x="1579245" y="2112338"/>
            <a:ext cx="9033510" cy="1316662"/>
          </a:xfrm>
          <a:prstGeom prst="roundRect">
            <a:avLst>
              <a:gd name="adj" fmla="val 50000"/>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2400" b="1" i="0" u="none" strike="noStrike" cap="none" dirty="0">
                <a:solidFill>
                  <a:schemeClr val="lt1"/>
                </a:solidFill>
                <a:latin typeface="Sakkal Majalla"/>
                <a:ea typeface="Sakkal Majalla"/>
                <a:cs typeface="Sakkal Majalla"/>
                <a:sym typeface="Sakkal Majalla"/>
              </a:rPr>
              <a:t>توثيق الجهود والإنجازات الإدارية والتربوية التي تسهم في تطوير البيئة التعليمية وتحقيق الأهداف المدرسية بكفاءة وفاعلية.</a:t>
            </a:r>
            <a:endParaRPr sz="2400" b="1" i="0" u="none" strike="noStrike" cap="none" dirty="0">
              <a:solidFill>
                <a:schemeClr val="lt1"/>
              </a:solidFill>
              <a:latin typeface="Sakkal Majalla"/>
              <a:ea typeface="Sakkal Majalla"/>
              <a:cs typeface="Sakkal Majalla"/>
              <a:sym typeface="Sakkal Majalla"/>
            </a:endParaRPr>
          </a:p>
        </p:txBody>
      </p:sp>
      <p:sp>
        <p:nvSpPr>
          <p:cNvPr id="100" name="Google Shape;100;p2"/>
          <p:cNvSpPr/>
          <p:nvPr/>
        </p:nvSpPr>
        <p:spPr>
          <a:xfrm>
            <a:off x="4203844" y="4254078"/>
            <a:ext cx="3742524" cy="824400"/>
          </a:xfrm>
          <a:prstGeom prst="roundRect">
            <a:avLst>
              <a:gd name="adj" fmla="val 50000"/>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الرؤية</a:t>
            </a:r>
            <a:endParaRPr/>
          </a:p>
        </p:txBody>
      </p:sp>
      <p:pic>
        <p:nvPicPr>
          <p:cNvPr id="101" name="Google Shape;101;p2"/>
          <p:cNvPicPr preferRelativeResize="0"/>
          <p:nvPr/>
        </p:nvPicPr>
        <p:blipFill rotWithShape="1">
          <a:blip r:embed="rId4">
            <a:alphaModFix/>
          </a:blip>
          <a:srcRect/>
          <a:stretch/>
        </p:blipFill>
        <p:spPr>
          <a:xfrm>
            <a:off x="7937544" y="3983738"/>
            <a:ext cx="1058545" cy="1094740"/>
          </a:xfrm>
          <a:prstGeom prst="rect">
            <a:avLst/>
          </a:prstGeom>
          <a:noFill/>
          <a:ln>
            <a:noFill/>
          </a:ln>
        </p:spPr>
      </p:pic>
      <p:sp>
        <p:nvSpPr>
          <p:cNvPr id="102" name="Google Shape;102;p2"/>
          <p:cNvSpPr/>
          <p:nvPr/>
        </p:nvSpPr>
        <p:spPr>
          <a:xfrm>
            <a:off x="1579245" y="5265394"/>
            <a:ext cx="9033510" cy="1191536"/>
          </a:xfrm>
          <a:prstGeom prst="roundRect">
            <a:avLst>
              <a:gd name="adj" fmla="val 50000"/>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2400" b="1" i="0" u="none" strike="noStrike" cap="none">
                <a:solidFill>
                  <a:schemeClr val="lt1"/>
                </a:solidFill>
                <a:latin typeface="Sakkal Majalla"/>
                <a:ea typeface="Sakkal Majalla"/>
                <a:cs typeface="Sakkal Majalla"/>
                <a:sym typeface="Sakkal Majalla"/>
              </a:rPr>
              <a:t>تعليم متميز عالي الجودة بكوادر تعليمية مؤهلة لبناء مواطن معتز بقيمه الوطنية ومنافس عالمياً.</a:t>
            </a:r>
            <a:endParaRPr sz="2400" b="1" i="0" u="none" strike="noStrike" cap="none">
              <a:solidFill>
                <a:schemeClr val="lt1"/>
              </a:solidFill>
              <a:latin typeface="Sakkal Majalla"/>
              <a:ea typeface="Sakkal Majalla"/>
              <a:cs typeface="Sakkal Majalla"/>
              <a:sym typeface="Sakkal Majall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5</a:t>
            </a:fld>
            <a:endParaRPr sz="1200" b="0" i="0" u="none" strike="noStrike" cap="none">
              <a:solidFill>
                <a:srgbClr val="888E92"/>
              </a:solidFill>
              <a:latin typeface="Sakkal Majalla"/>
              <a:ea typeface="Sakkal Majalla"/>
              <a:cs typeface="Sakkal Majalla"/>
              <a:sym typeface="Sakkal Majalla"/>
            </a:endParaRPr>
          </a:p>
        </p:txBody>
      </p:sp>
      <p:cxnSp>
        <p:nvCxnSpPr>
          <p:cNvPr id="108" name="Google Shape;108;p24"/>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109" name="Google Shape;109;p24"/>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الرسالة </a:t>
            </a:r>
            <a:endParaRPr sz="3200" b="1" i="0" u="none" strike="noStrike" cap="none">
              <a:solidFill>
                <a:srgbClr val="003845"/>
              </a:solidFill>
              <a:latin typeface="Sakkal Majalla"/>
              <a:ea typeface="Sakkal Majalla"/>
              <a:cs typeface="Sakkal Majalla"/>
              <a:sym typeface="Sakkal Majalla"/>
            </a:endParaRPr>
          </a:p>
        </p:txBody>
      </p:sp>
      <p:sp>
        <p:nvSpPr>
          <p:cNvPr id="110" name="Google Shape;110;p24"/>
          <p:cNvSpPr/>
          <p:nvPr/>
        </p:nvSpPr>
        <p:spPr>
          <a:xfrm>
            <a:off x="4224738" y="1191360"/>
            <a:ext cx="3742524" cy="897472"/>
          </a:xfrm>
          <a:prstGeom prst="roundRect">
            <a:avLst>
              <a:gd name="adj" fmla="val 50000"/>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الرسالة</a:t>
            </a:r>
            <a:endParaRPr/>
          </a:p>
        </p:txBody>
      </p:sp>
      <p:sp>
        <p:nvSpPr>
          <p:cNvPr id="111" name="Google Shape;111;p24"/>
          <p:cNvSpPr/>
          <p:nvPr/>
        </p:nvSpPr>
        <p:spPr>
          <a:xfrm>
            <a:off x="952500" y="2329508"/>
            <a:ext cx="10464800" cy="3042592"/>
          </a:xfrm>
          <a:prstGeom prst="roundRect">
            <a:avLst>
              <a:gd name="adj" fmla="val 50000"/>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2800" b="1" i="0" u="none" strike="noStrike" cap="none">
                <a:solidFill>
                  <a:schemeClr val="lt1"/>
                </a:solidFill>
                <a:latin typeface="Sakkal Majalla"/>
                <a:ea typeface="Sakkal Majalla"/>
                <a:cs typeface="Sakkal Majalla"/>
                <a:sym typeface="Sakkal Majalla"/>
              </a:rPr>
              <a:t>إتاحة التعليم للجميع ورفع جودة عملياته ومخرجاته؛ وتطوير بيئة تعليمية محفزة على الإبداع والابتكار لتلبية متطلبات التنمية؛ وتحسين حوكمة نظام التعليم وتطوير مهارات وقدرات منسوبيه، وتزويد المتعلمين بالقيم والمهارات اللازمة ليصبحوا مواطنين صالحين، مدركين لمسؤولياتهم تجاه الأسرة والمجتمع والوطن.</a:t>
            </a:r>
            <a:endParaRPr sz="2800" b="1" i="0" u="none" strike="noStrike" cap="none">
              <a:solidFill>
                <a:schemeClr val="lt1"/>
              </a:solidFill>
              <a:latin typeface="Sakkal Majalla"/>
              <a:ea typeface="Sakkal Majalla"/>
              <a:cs typeface="Sakkal Majalla"/>
              <a:sym typeface="Sakkal Majalla"/>
            </a:endParaRPr>
          </a:p>
        </p:txBody>
      </p:sp>
      <p:pic>
        <p:nvPicPr>
          <p:cNvPr id="112" name="Google Shape;112;p24"/>
          <p:cNvPicPr preferRelativeResize="0"/>
          <p:nvPr/>
        </p:nvPicPr>
        <p:blipFill rotWithShape="1">
          <a:blip r:embed="rId3">
            <a:alphaModFix/>
          </a:blip>
          <a:srcRect/>
          <a:stretch/>
        </p:blipFill>
        <p:spPr>
          <a:xfrm>
            <a:off x="8102724" y="1056957"/>
            <a:ext cx="822325" cy="1031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5"/>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6</a:t>
            </a:fld>
            <a:endParaRPr sz="1200" b="0" i="0" u="none" strike="noStrike" cap="none">
              <a:solidFill>
                <a:srgbClr val="888E92"/>
              </a:solidFill>
              <a:latin typeface="Sakkal Majalla"/>
              <a:ea typeface="Sakkal Majalla"/>
              <a:cs typeface="Sakkal Majalla"/>
              <a:sym typeface="Sakkal Majalla"/>
            </a:endParaRPr>
          </a:p>
        </p:txBody>
      </p:sp>
      <p:cxnSp>
        <p:nvCxnSpPr>
          <p:cNvPr id="118" name="Google Shape;118;p25"/>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119" name="Google Shape;119;p25"/>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السيرة الذاتية</a:t>
            </a:r>
            <a:endParaRPr sz="3200" b="1" i="0" u="none" strike="noStrike" cap="none">
              <a:solidFill>
                <a:srgbClr val="003845"/>
              </a:solidFill>
              <a:latin typeface="Sakkal Majalla"/>
              <a:ea typeface="Sakkal Majalla"/>
              <a:cs typeface="Sakkal Majalla"/>
              <a:sym typeface="Sakkal Majalla"/>
            </a:endParaRPr>
          </a:p>
        </p:txBody>
      </p:sp>
      <p:sp>
        <p:nvSpPr>
          <p:cNvPr id="120" name="Google Shape;120;p25"/>
          <p:cNvSpPr/>
          <p:nvPr/>
        </p:nvSpPr>
        <p:spPr>
          <a:xfrm>
            <a:off x="8321040" y="106299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الاسم</a:t>
            </a:r>
            <a:endParaRPr/>
          </a:p>
        </p:txBody>
      </p:sp>
      <p:sp>
        <p:nvSpPr>
          <p:cNvPr id="121" name="Google Shape;121;p25"/>
          <p:cNvSpPr/>
          <p:nvPr/>
        </p:nvSpPr>
        <p:spPr>
          <a:xfrm>
            <a:off x="8321040" y="167259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المؤهل العلمي</a:t>
            </a:r>
            <a:endParaRPr/>
          </a:p>
        </p:txBody>
      </p:sp>
      <p:sp>
        <p:nvSpPr>
          <p:cNvPr id="122" name="Google Shape;122;p25"/>
          <p:cNvSpPr/>
          <p:nvPr/>
        </p:nvSpPr>
        <p:spPr>
          <a:xfrm>
            <a:off x="8321040" y="228219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التخصص</a:t>
            </a:r>
            <a:endParaRPr/>
          </a:p>
        </p:txBody>
      </p:sp>
      <p:sp>
        <p:nvSpPr>
          <p:cNvPr id="123" name="Google Shape;123;p25"/>
          <p:cNvSpPr/>
          <p:nvPr/>
        </p:nvSpPr>
        <p:spPr>
          <a:xfrm>
            <a:off x="8321040" y="350901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نوع التدريس الحالي</a:t>
            </a:r>
            <a:endParaRPr/>
          </a:p>
        </p:txBody>
      </p:sp>
      <p:sp>
        <p:nvSpPr>
          <p:cNvPr id="124" name="Google Shape;124;p25"/>
          <p:cNvSpPr/>
          <p:nvPr/>
        </p:nvSpPr>
        <p:spPr>
          <a:xfrm>
            <a:off x="8321040" y="289560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عام التخرج</a:t>
            </a:r>
            <a:endParaRPr/>
          </a:p>
        </p:txBody>
      </p:sp>
      <p:sp>
        <p:nvSpPr>
          <p:cNvPr id="125" name="Google Shape;125;p25"/>
          <p:cNvSpPr/>
          <p:nvPr/>
        </p:nvSpPr>
        <p:spPr>
          <a:xfrm>
            <a:off x="8321040" y="412242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عدد الحصص</a:t>
            </a:r>
            <a:endParaRPr/>
          </a:p>
        </p:txBody>
      </p:sp>
      <p:sp>
        <p:nvSpPr>
          <p:cNvPr id="126" name="Google Shape;126;p25"/>
          <p:cNvSpPr/>
          <p:nvPr/>
        </p:nvSpPr>
        <p:spPr>
          <a:xfrm>
            <a:off x="8321040" y="534924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Sakkal Majalla"/>
                <a:ea typeface="Sakkal Majalla"/>
                <a:cs typeface="Sakkal Majalla"/>
                <a:sym typeface="Sakkal Majalla"/>
              </a:rPr>
              <a:t>نتيجة التقييم للعام الماضي</a:t>
            </a:r>
            <a:endParaRPr sz="2400" b="0" i="0" u="none" strike="noStrike" cap="none">
              <a:solidFill>
                <a:schemeClr val="lt1"/>
              </a:solidFill>
              <a:latin typeface="Sakkal Majalla"/>
              <a:ea typeface="Sakkal Majalla"/>
              <a:cs typeface="Sakkal Majalla"/>
              <a:sym typeface="Sakkal Majalla"/>
            </a:endParaRPr>
          </a:p>
        </p:txBody>
      </p:sp>
      <p:sp>
        <p:nvSpPr>
          <p:cNvPr id="127" name="Google Shape;127;p25"/>
          <p:cNvSpPr/>
          <p:nvPr/>
        </p:nvSpPr>
        <p:spPr>
          <a:xfrm>
            <a:off x="8321040" y="596265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رتبة الرخصة المهنية</a:t>
            </a:r>
            <a:endParaRPr/>
          </a:p>
        </p:txBody>
      </p:sp>
      <p:sp>
        <p:nvSpPr>
          <p:cNvPr id="128" name="Google Shape;128;p25"/>
          <p:cNvSpPr/>
          <p:nvPr/>
        </p:nvSpPr>
        <p:spPr>
          <a:xfrm>
            <a:off x="8321040" y="473583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عدد ساعات البرامج التدريبية</a:t>
            </a:r>
            <a:endParaRPr/>
          </a:p>
        </p:txBody>
      </p:sp>
      <p:sp>
        <p:nvSpPr>
          <p:cNvPr id="129" name="Google Shape;129;p25"/>
          <p:cNvSpPr/>
          <p:nvPr/>
        </p:nvSpPr>
        <p:spPr>
          <a:xfrm>
            <a:off x="716034" y="1076199"/>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0" name="Google Shape;130;p25"/>
          <p:cNvSpPr/>
          <p:nvPr/>
        </p:nvSpPr>
        <p:spPr>
          <a:xfrm>
            <a:off x="716034" y="1695764"/>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1" name="Google Shape;131;p25"/>
          <p:cNvSpPr/>
          <p:nvPr/>
        </p:nvSpPr>
        <p:spPr>
          <a:xfrm>
            <a:off x="716034" y="2321581"/>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2" name="Google Shape;132;p25"/>
          <p:cNvSpPr/>
          <p:nvPr/>
        </p:nvSpPr>
        <p:spPr>
          <a:xfrm>
            <a:off x="746268" y="2909092"/>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3" name="Google Shape;133;p25"/>
          <p:cNvSpPr/>
          <p:nvPr/>
        </p:nvSpPr>
        <p:spPr>
          <a:xfrm>
            <a:off x="716034" y="3533004"/>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4" name="Google Shape;134;p25"/>
          <p:cNvSpPr/>
          <p:nvPr/>
        </p:nvSpPr>
        <p:spPr>
          <a:xfrm>
            <a:off x="716034" y="4122420"/>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5" name="Google Shape;135;p25"/>
          <p:cNvSpPr/>
          <p:nvPr/>
        </p:nvSpPr>
        <p:spPr>
          <a:xfrm>
            <a:off x="735084" y="4743329"/>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6" name="Google Shape;136;p25"/>
          <p:cNvSpPr/>
          <p:nvPr/>
        </p:nvSpPr>
        <p:spPr>
          <a:xfrm>
            <a:off x="742704" y="5365350"/>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7" name="Google Shape;137;p25"/>
          <p:cNvSpPr/>
          <p:nvPr/>
        </p:nvSpPr>
        <p:spPr>
          <a:xfrm>
            <a:off x="735084" y="5978738"/>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3"/>
          <p:cNvSpPr txBox="1"/>
          <p:nvPr/>
        </p:nvSpPr>
        <p:spPr>
          <a:xfrm>
            <a:off x="830484" y="3109876"/>
            <a:ext cx="2783700" cy="417187"/>
          </a:xfrm>
          <a:prstGeom prst="rect">
            <a:avLst/>
          </a:prstGeom>
          <a:noFill/>
          <a:ln>
            <a:noFill/>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3845"/>
              </a:buClr>
              <a:buSzPts val="4000"/>
              <a:buFont typeface="Sakkal Majalla"/>
              <a:buNone/>
            </a:pPr>
            <a:r>
              <a:rPr lang="ar-SA" sz="4000" b="1" i="0" u="none" strike="noStrike" cap="none">
                <a:solidFill>
                  <a:srgbClr val="003845"/>
                </a:solidFill>
                <a:latin typeface="Sakkal Majalla"/>
                <a:ea typeface="Sakkal Majalla"/>
                <a:cs typeface="Sakkal Majalla"/>
                <a:sym typeface="Sakkal Majalla"/>
              </a:rPr>
              <a:t>المعايير</a:t>
            </a:r>
            <a:r>
              <a:rPr lang="ar-SA" sz="3200" b="1" i="0" u="none" strike="noStrike" cap="none">
                <a:solidFill>
                  <a:srgbClr val="003845"/>
                </a:solidFill>
                <a:latin typeface="Sakkal Majalla"/>
                <a:ea typeface="Sakkal Majalla"/>
                <a:cs typeface="Sakkal Majalla"/>
                <a:sym typeface="Sakkal Majalla"/>
              </a:rPr>
              <a:t> </a:t>
            </a:r>
            <a:endParaRPr sz="3200" b="1" i="0" u="none" strike="noStrike" cap="none">
              <a:solidFill>
                <a:srgbClr val="003845"/>
              </a:solidFill>
              <a:latin typeface="Sakkal Majalla"/>
              <a:ea typeface="Sakkal Majalla"/>
              <a:cs typeface="Sakkal Majalla"/>
              <a:sym typeface="Sakkal Majall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8</a:t>
            </a:fld>
            <a:endParaRPr sz="1200" b="0" i="0" u="none" strike="noStrike" cap="none">
              <a:solidFill>
                <a:srgbClr val="888E92"/>
              </a:solidFill>
              <a:latin typeface="Sakkal Majalla"/>
              <a:ea typeface="Sakkal Majalla"/>
              <a:cs typeface="Sakkal Majalla"/>
              <a:sym typeface="Sakkal Majalla"/>
            </a:endParaRPr>
          </a:p>
        </p:txBody>
      </p:sp>
      <p:cxnSp>
        <p:nvCxnSpPr>
          <p:cNvPr id="148" name="Google Shape;148;p26"/>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149" name="Google Shape;149;p26"/>
          <p:cNvGrpSpPr/>
          <p:nvPr/>
        </p:nvGrpSpPr>
        <p:grpSpPr>
          <a:xfrm>
            <a:off x="277831" y="1051564"/>
            <a:ext cx="5702839" cy="5463534"/>
            <a:chOff x="8333490" y="2018584"/>
            <a:chExt cx="3103333" cy="2850585"/>
          </a:xfrm>
        </p:grpSpPr>
        <p:grpSp>
          <p:nvGrpSpPr>
            <p:cNvPr id="150" name="Google Shape;150;p26"/>
            <p:cNvGrpSpPr/>
            <p:nvPr/>
          </p:nvGrpSpPr>
          <p:grpSpPr>
            <a:xfrm>
              <a:off x="8333490" y="2018584"/>
              <a:ext cx="3103333" cy="2850585"/>
              <a:chOff x="8795291" y="2161288"/>
              <a:chExt cx="3099236" cy="2618266"/>
            </a:xfrm>
          </p:grpSpPr>
          <p:sp>
            <p:nvSpPr>
              <p:cNvPr id="151" name="Google Shape;151;p26"/>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152" name="Google Shape;152;p26"/>
              <p:cNvGrpSpPr/>
              <p:nvPr/>
            </p:nvGrpSpPr>
            <p:grpSpPr>
              <a:xfrm>
                <a:off x="8853804" y="2264946"/>
                <a:ext cx="2975056" cy="1915493"/>
                <a:chOff x="7313042" y="1130901"/>
                <a:chExt cx="2305741" cy="964488"/>
              </a:xfrm>
            </p:grpSpPr>
            <p:graphicFrame>
              <p:nvGraphicFramePr>
                <p:cNvPr id="153" name="Google Shape;153;p26"/>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154" name="Google Shape;154;p26"/>
                <p:cNvSpPr/>
                <p:nvPr/>
              </p:nvSpPr>
              <p:spPr>
                <a:xfrm>
                  <a:off x="8627687" y="1616466"/>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155" name="Google Shape;155;p26"/>
                <p:cNvCxnSpPr/>
                <p:nvPr/>
              </p:nvCxnSpPr>
              <p:spPr>
                <a:xfrm>
                  <a:off x="8570967" y="1737881"/>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156" name="Google Shape;156;p26"/>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157" name="Google Shape;157;p26"/>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الأول </a:t>
                </a:r>
                <a:endParaRPr sz="1800" b="1" i="0" u="none" strike="noStrike" cap="none">
                  <a:solidFill>
                    <a:srgbClr val="1C6980"/>
                  </a:solidFill>
                  <a:latin typeface="Sakkal Majalla"/>
                  <a:ea typeface="Sakkal Majalla"/>
                  <a:cs typeface="Sakkal Majalla"/>
                  <a:sym typeface="Sakkal Majalla"/>
                </a:endParaRPr>
              </a:p>
            </p:txBody>
          </p:sp>
        </p:grpSp>
        <p:sp>
          <p:nvSpPr>
            <p:cNvPr id="158" name="Google Shape;158;p26"/>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159" name="Google Shape;159;p26"/>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160" name="Google Shape;160;p26"/>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161" name="Google Shape;161;p26"/>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162" name="Google Shape;162;p26"/>
          <p:cNvSpPr/>
          <p:nvPr/>
        </p:nvSpPr>
        <p:spPr>
          <a:xfrm>
            <a:off x="1186192" y="3969994"/>
            <a:ext cx="4703097" cy="193895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الدوام الرسمي.</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المناوبة والإشراف اليومي.</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الانتظار .</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خطة توزيع المنهج.</a:t>
            </a:r>
            <a:endParaRPr sz="2000" b="1" i="0" u="none" strike="noStrike" cap="none">
              <a:solidFill>
                <a:srgbClr val="181818"/>
              </a:solidFill>
              <a:latin typeface="Sakkal Majalla"/>
              <a:ea typeface="Sakkal Majalla"/>
              <a:cs typeface="Sakkal Majalla"/>
              <a:sym typeface="Sakkal Majalla"/>
            </a:endParaRPr>
          </a:p>
        </p:txBody>
      </p:sp>
      <p:sp>
        <p:nvSpPr>
          <p:cNvPr id="163" name="Google Shape;163;p26"/>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3600"/>
              <a:buFont typeface="Arial"/>
              <a:buNone/>
            </a:pPr>
            <a:r>
              <a:rPr lang="ar-SA" sz="3600" b="1" i="0" u="none" strike="noStrike" cap="none" dirty="0">
                <a:solidFill>
                  <a:schemeClr val="dk1"/>
                </a:solidFill>
                <a:latin typeface="Sakkal Majalla"/>
                <a:ea typeface="Sakkal Majalla"/>
                <a:cs typeface="Sakkal Majalla"/>
                <a:sym typeface="Sakkal Majalla"/>
              </a:rPr>
              <a:t>المعيار  الأول : أداء الواجبات الوظيفية</a:t>
            </a:r>
            <a:endParaRPr sz="3600" b="1" i="0" u="none" strike="noStrike" cap="none" dirty="0">
              <a:solidFill>
                <a:srgbClr val="000000"/>
              </a:solidFill>
              <a:latin typeface="Arial"/>
              <a:ea typeface="Arial"/>
              <a:cs typeface="Arial"/>
              <a:sym typeface="Arial"/>
            </a:endParaRPr>
          </a:p>
        </p:txBody>
      </p:sp>
      <p:cxnSp>
        <p:nvCxnSpPr>
          <p:cNvPr id="164" name="Google Shape;164;p26"/>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165" name="Google Shape;165;p26"/>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700" b="0" i="0" u="none" strike="noStrike" cap="none">
                <a:solidFill>
                  <a:schemeClr val="lt1"/>
                </a:solidFill>
                <a:latin typeface="Arial"/>
                <a:ea typeface="Arial"/>
                <a:cs typeface="Arial"/>
                <a:sym typeface="Arial"/>
              </a:rPr>
              <a:t>يطبق الأنظمة وقواعد السلوك الوظيفية وأخلاقيات بيئة التعلم، كما يعزز الانتماء والولاء للوطن، والقيم الوطنية، ويحافظ على خصوصية المعلومات المهنية وحماية البيانات والمعلومات التي تتعلق بالعمل أو الأنشطة المهنية من الوصول غير المصرح به، والامتثال للقوانين واللوائح وسياسات وإجراءات العمل التي تتوافق مع القوانين واللوائح المحلية والدولية.</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7"/>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9</a:t>
            </a:fld>
            <a:endParaRPr sz="1200" b="0" i="0" u="none" strike="noStrike" cap="none">
              <a:solidFill>
                <a:srgbClr val="888E92"/>
              </a:solidFill>
              <a:latin typeface="Sakkal Majalla"/>
              <a:ea typeface="Sakkal Majalla"/>
              <a:cs typeface="Sakkal Majalla"/>
              <a:sym typeface="Sakkal Majalla"/>
            </a:endParaRPr>
          </a:p>
        </p:txBody>
      </p:sp>
      <p:cxnSp>
        <p:nvCxnSpPr>
          <p:cNvPr id="171" name="Google Shape;171;p27"/>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172" name="Google Shape;172;p27"/>
          <p:cNvGrpSpPr/>
          <p:nvPr/>
        </p:nvGrpSpPr>
        <p:grpSpPr>
          <a:xfrm>
            <a:off x="277831" y="1051564"/>
            <a:ext cx="5702839" cy="5463534"/>
            <a:chOff x="8333490" y="2018584"/>
            <a:chExt cx="3103333" cy="2850585"/>
          </a:xfrm>
        </p:grpSpPr>
        <p:grpSp>
          <p:nvGrpSpPr>
            <p:cNvPr id="173" name="Google Shape;173;p27"/>
            <p:cNvGrpSpPr/>
            <p:nvPr/>
          </p:nvGrpSpPr>
          <p:grpSpPr>
            <a:xfrm>
              <a:off x="8333490" y="2018584"/>
              <a:ext cx="3103333" cy="2850585"/>
              <a:chOff x="8795291" y="2161288"/>
              <a:chExt cx="3099236" cy="2618266"/>
            </a:xfrm>
          </p:grpSpPr>
          <p:sp>
            <p:nvSpPr>
              <p:cNvPr id="174" name="Google Shape;174;p27"/>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175" name="Google Shape;175;p27"/>
              <p:cNvGrpSpPr/>
              <p:nvPr/>
            </p:nvGrpSpPr>
            <p:grpSpPr>
              <a:xfrm>
                <a:off x="8853804" y="2264946"/>
                <a:ext cx="2975056" cy="1915493"/>
                <a:chOff x="7313042" y="1130901"/>
                <a:chExt cx="2305741" cy="964488"/>
              </a:xfrm>
            </p:grpSpPr>
            <p:graphicFrame>
              <p:nvGraphicFramePr>
                <p:cNvPr id="176" name="Google Shape;176;p27"/>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177" name="Google Shape;177;p27"/>
                <p:cNvSpPr/>
                <p:nvPr/>
              </p:nvSpPr>
              <p:spPr>
                <a:xfrm>
                  <a:off x="8627687" y="1616466"/>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178" name="Google Shape;178;p27"/>
                <p:cNvCxnSpPr/>
                <p:nvPr/>
              </p:nvCxnSpPr>
              <p:spPr>
                <a:xfrm>
                  <a:off x="8570967" y="1737881"/>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179" name="Google Shape;179;p27"/>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180" name="Google Shape;180;p27"/>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الثاني </a:t>
                </a:r>
                <a:endParaRPr sz="1800" b="1" i="0" u="none" strike="noStrike" cap="none">
                  <a:solidFill>
                    <a:srgbClr val="1C6980"/>
                  </a:solidFill>
                  <a:latin typeface="Sakkal Majalla"/>
                  <a:ea typeface="Sakkal Majalla"/>
                  <a:cs typeface="Sakkal Majalla"/>
                  <a:sym typeface="Sakkal Majalla"/>
                </a:endParaRPr>
              </a:p>
            </p:txBody>
          </p:sp>
        </p:grpSp>
        <p:sp>
          <p:nvSpPr>
            <p:cNvPr id="181" name="Google Shape;181;p27"/>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182" name="Google Shape;182;p27"/>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183" name="Google Shape;183;p27"/>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184" name="Google Shape;184;p27"/>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185" name="Google Shape;185;p27"/>
          <p:cNvSpPr/>
          <p:nvPr/>
        </p:nvSpPr>
        <p:spPr>
          <a:xfrm>
            <a:off x="1186192" y="3969994"/>
            <a:ext cx="4703097" cy="193895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مجتمعات التعلم المهنية.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تبادل الزيارات.</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تنفيذ درس تطبيقي.</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شهادات حضور الدورات والورش التدريبية.</a:t>
            </a:r>
            <a:endParaRPr/>
          </a:p>
        </p:txBody>
      </p:sp>
      <p:sp>
        <p:nvSpPr>
          <p:cNvPr id="186" name="Google Shape;186;p27"/>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الثاني : التفاعل مع المجتمع المهني</a:t>
            </a:r>
            <a:endParaRPr sz="3600" b="1" i="0" u="none" strike="noStrike" cap="none" dirty="0">
              <a:solidFill>
                <a:srgbClr val="000000"/>
              </a:solidFill>
              <a:latin typeface="Arial"/>
              <a:ea typeface="Arial"/>
              <a:cs typeface="Arial"/>
              <a:sym typeface="Arial"/>
            </a:endParaRPr>
          </a:p>
        </p:txBody>
      </p:sp>
      <p:cxnSp>
        <p:nvCxnSpPr>
          <p:cNvPr id="187" name="Google Shape;187;p27"/>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188" name="Google Shape;188;p27"/>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1">
              <a:lnSpc>
                <a:spcPct val="150000"/>
              </a:lnSpc>
              <a:spcBef>
                <a:spcPts val="0"/>
              </a:spcBef>
              <a:spcAft>
                <a:spcPts val="0"/>
              </a:spcAft>
              <a:buNone/>
            </a:pPr>
            <a:r>
              <a:rPr lang="ar-SA" sz="1400" b="0" i="0" u="none" strike="noStrike" cap="none">
                <a:solidFill>
                  <a:schemeClr val="lt1"/>
                </a:solidFill>
                <a:latin typeface="Arial"/>
                <a:ea typeface="Arial"/>
                <a:cs typeface="Arial"/>
                <a:sym typeface="Arial"/>
              </a:rPr>
              <a:t>المشاركة الفعالة في مجتمعات وشبكات التعليم تسهم في تبادل المعرفة وتطوير المهارات المهنية وتعزيز أفضل الممارسات التعليمية. يشمل ذلك:</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التعلم المستمر: من خلال التطوير المهني، وورش العمل والدورات، والمؤتمرات.</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التعاون والتواصل: لبناء شبكات مهنية، تبادل الأفكار، ومواجهة التحديات التعليمية.</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الإسهام في التطوير: عبر الأبحاث، تطوير المناهج، ودعم السياسات التعليمية.</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الإرشاد والتوجيه: بدعم المعلمين الجدد ومشاركة الخبرات.</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التفكير الذاتي: لتحسين الممارسات وبناء بيئة تعليمية تُعزز التعلم المستمر والتطوير.</a:t>
            </a:r>
            <a:endParaRPr/>
          </a:p>
        </p:txBody>
      </p:sp>
    </p:spTree>
  </p:cSld>
  <p:clrMapOvr>
    <a:masterClrMapping/>
  </p:clrMapOvr>
</p:sld>
</file>

<file path=ppt/theme/theme1.xml><?xml version="1.0" encoding="utf-8"?>
<a:theme xmlns:a="http://schemas.openxmlformats.org/drawingml/2006/main" name="1_نسق Office">
  <a:themeElements>
    <a:clrScheme name="الوان وزارة التعليم">
      <a:dk1>
        <a:srgbClr val="003845"/>
      </a:dk1>
      <a:lt1>
        <a:srgbClr val="F2F2F2"/>
      </a:lt1>
      <a:dk2>
        <a:srgbClr val="2CC17C"/>
      </a:dk2>
      <a:lt2>
        <a:srgbClr val="F2F2F2"/>
      </a:lt2>
      <a:accent1>
        <a:srgbClr val="0CA868"/>
      </a:accent1>
      <a:accent2>
        <a:srgbClr val="C1B488"/>
      </a:accent2>
      <a:accent3>
        <a:srgbClr val="7F7F7F"/>
      </a:accent3>
      <a:accent4>
        <a:srgbClr val="268CAB"/>
      </a:accent4>
      <a:accent5>
        <a:srgbClr val="F2F2F2"/>
      </a:accent5>
      <a:accent6>
        <a:srgbClr val="D8D8D8"/>
      </a:accent6>
      <a:hlink>
        <a:srgbClr val="2CC17C"/>
      </a:hlink>
      <a:folHlink>
        <a:srgbClr val="0038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53</TotalTime>
  <Words>1567</Words>
  <Application>Microsoft Office PowerPoint</Application>
  <PresentationFormat>شاشة عريضة</PresentationFormat>
  <Paragraphs>244</Paragraphs>
  <Slides>21</Slides>
  <Notes>21</Notes>
  <HiddenSlides>0</HiddenSlides>
  <MMClips>0</MMClips>
  <ScaleCrop>false</ScaleCrop>
  <HeadingPairs>
    <vt:vector size="6" baseType="variant">
      <vt:variant>
        <vt:lpstr>الخطوط المستخدمة</vt:lpstr>
      </vt:variant>
      <vt:variant>
        <vt:i4>4</vt:i4>
      </vt:variant>
      <vt:variant>
        <vt:lpstr>نسق</vt:lpstr>
      </vt:variant>
      <vt:variant>
        <vt:i4>1</vt:i4>
      </vt:variant>
      <vt:variant>
        <vt:lpstr>عناوين الشرائح</vt:lpstr>
      </vt:variant>
      <vt:variant>
        <vt:i4>21</vt:i4>
      </vt:variant>
    </vt:vector>
  </HeadingPairs>
  <TitlesOfParts>
    <vt:vector size="26" baseType="lpstr">
      <vt:lpstr>Noto Sans Symbols</vt:lpstr>
      <vt:lpstr>Arial</vt:lpstr>
      <vt:lpstr>Sakkal Majalla</vt:lpstr>
      <vt:lpstr>Amiri</vt:lpstr>
      <vt:lpstr>1_نسق Office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عبدالله المطرفي</dc:creator>
  <cp:lastModifiedBy>recp5</cp:lastModifiedBy>
  <cp:revision>3</cp:revision>
  <dcterms:created xsi:type="dcterms:W3CDTF">2025-03-24T07:51:47Z</dcterms:created>
  <dcterms:modified xsi:type="dcterms:W3CDTF">2025-11-30T01:01:23Z</dcterms:modified>
</cp:coreProperties>
</file>